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4"/>
  </p:sldMasterIdLst>
  <p:sldIdLst>
    <p:sldId id="256" r:id="rId5"/>
    <p:sldId id="402" r:id="rId6"/>
    <p:sldId id="403" r:id="rId7"/>
    <p:sldId id="406" r:id="rId8"/>
    <p:sldId id="407" r:id="rId9"/>
    <p:sldId id="408" r:id="rId10"/>
    <p:sldId id="409" r:id="rId11"/>
    <p:sldId id="414" r:id="rId12"/>
    <p:sldId id="410" r:id="rId13"/>
    <p:sldId id="444" r:id="rId14"/>
    <p:sldId id="446" r:id="rId15"/>
    <p:sldId id="416" r:id="rId16"/>
    <p:sldId id="447" r:id="rId17"/>
    <p:sldId id="448" r:id="rId18"/>
    <p:sldId id="449" r:id="rId19"/>
    <p:sldId id="261" r:id="rId20"/>
    <p:sldId id="417" r:id="rId21"/>
    <p:sldId id="411" r:id="rId22"/>
    <p:sldId id="418" r:id="rId23"/>
    <p:sldId id="420" r:id="rId24"/>
    <p:sldId id="450" r:id="rId25"/>
    <p:sldId id="422" r:id="rId26"/>
    <p:sldId id="423" r:id="rId27"/>
    <p:sldId id="451" r:id="rId28"/>
    <p:sldId id="454" r:id="rId29"/>
    <p:sldId id="455" r:id="rId30"/>
    <p:sldId id="456" r:id="rId31"/>
    <p:sldId id="458" r:id="rId32"/>
    <p:sldId id="457" r:id="rId33"/>
    <p:sldId id="459" r:id="rId34"/>
    <p:sldId id="461" r:id="rId35"/>
    <p:sldId id="276" r:id="rId36"/>
    <p:sldId id="460" r:id="rId37"/>
    <p:sldId id="462" r:id="rId38"/>
    <p:sldId id="463" r:id="rId39"/>
    <p:sldId id="466" r:id="rId40"/>
    <p:sldId id="467" r:id="rId41"/>
    <p:sldId id="464" r:id="rId42"/>
    <p:sldId id="465"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9F9417-539C-8DCC-E4B1-E2A9998D14A2}" v="231" dt="2025-05-08T12:24:09.5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6" d="100"/>
          <a:sy n="76" d="100"/>
        </p:scale>
        <p:origin x="62" y="12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ine Smyth" userId="de5ce227-53e3-42c9-b7e0-2fb7785ba6f5" providerId="ADAL" clId="{6D2EBB9C-406F-4671-8401-2D7EC268FBA6}"/>
    <pc:docChg chg="addSld modSld">
      <pc:chgData name="Pauline Smyth" userId="de5ce227-53e3-42c9-b7e0-2fb7785ba6f5" providerId="ADAL" clId="{6D2EBB9C-406F-4671-8401-2D7EC268FBA6}" dt="2025-05-06T06:15:27.262" v="8"/>
      <pc:docMkLst>
        <pc:docMk/>
      </pc:docMkLst>
      <pc:sldChg chg="delSp add setBg delDesignElem">
        <pc:chgData name="Pauline Smyth" userId="de5ce227-53e3-42c9-b7e0-2fb7785ba6f5" providerId="ADAL" clId="{6D2EBB9C-406F-4671-8401-2D7EC268FBA6}" dt="2025-05-06T06:15:27.262" v="8"/>
        <pc:sldMkLst>
          <pc:docMk/>
          <pc:sldMk cId="236442478" sldId="451"/>
        </pc:sldMkLst>
        <pc:spChg chg="del">
          <ac:chgData name="Pauline Smyth" userId="de5ce227-53e3-42c9-b7e0-2fb7785ba6f5" providerId="ADAL" clId="{6D2EBB9C-406F-4671-8401-2D7EC268FBA6}" dt="2025-05-06T06:15:27.262" v="8"/>
          <ac:spMkLst>
            <pc:docMk/>
            <pc:sldMk cId="236442478" sldId="451"/>
            <ac:spMk id="62" creationId="{A4AC5506-6312-4701-8D3C-40187889A947}"/>
          </ac:spMkLst>
        </pc:spChg>
      </pc:sldChg>
      <pc:sldChg chg="delSp add setBg delDesignElem">
        <pc:chgData name="Pauline Smyth" userId="de5ce227-53e3-42c9-b7e0-2fb7785ba6f5" providerId="ADAL" clId="{6D2EBB9C-406F-4671-8401-2D7EC268FBA6}" dt="2025-05-06T06:15:27.262" v="8"/>
        <pc:sldMkLst>
          <pc:docMk/>
          <pc:sldMk cId="3628850485" sldId="452"/>
        </pc:sldMkLst>
        <pc:spChg chg="del">
          <ac:chgData name="Pauline Smyth" userId="de5ce227-53e3-42c9-b7e0-2fb7785ba6f5" providerId="ADAL" clId="{6D2EBB9C-406F-4671-8401-2D7EC268FBA6}" dt="2025-05-06T06:15:27.262" v="8"/>
          <ac:spMkLst>
            <pc:docMk/>
            <pc:sldMk cId="3628850485" sldId="452"/>
            <ac:spMk id="20" creationId="{0855A890-B60B-4670-9DC2-69DC05015AB3}"/>
          </ac:spMkLst>
        </pc:spChg>
        <pc:spChg chg="del">
          <ac:chgData name="Pauline Smyth" userId="de5ce227-53e3-42c9-b7e0-2fb7785ba6f5" providerId="ADAL" clId="{6D2EBB9C-406F-4671-8401-2D7EC268FBA6}" dt="2025-05-06T06:15:27.262" v="8"/>
          <ac:spMkLst>
            <pc:docMk/>
            <pc:sldMk cId="3628850485" sldId="452"/>
            <ac:spMk id="22" creationId="{90F533E9-6690-41A8-A372-4C6C622D028D}"/>
          </ac:spMkLst>
        </pc:spChg>
        <pc:spChg chg="del">
          <ac:chgData name="Pauline Smyth" userId="de5ce227-53e3-42c9-b7e0-2fb7785ba6f5" providerId="ADAL" clId="{6D2EBB9C-406F-4671-8401-2D7EC268FBA6}" dt="2025-05-06T06:15:27.262" v="8"/>
          <ac:spMkLst>
            <pc:docMk/>
            <pc:sldMk cId="3628850485" sldId="452"/>
            <ac:spMk id="24" creationId="{99413ED5-9ED4-4772-BCE4-2BCAE6B12E35}"/>
          </ac:spMkLst>
        </pc:spChg>
        <pc:spChg chg="del">
          <ac:chgData name="Pauline Smyth" userId="de5ce227-53e3-42c9-b7e0-2fb7785ba6f5" providerId="ADAL" clId="{6D2EBB9C-406F-4671-8401-2D7EC268FBA6}" dt="2025-05-06T06:15:27.262" v="8"/>
          <ac:spMkLst>
            <pc:docMk/>
            <pc:sldMk cId="3628850485" sldId="452"/>
            <ac:spMk id="26" creationId="{04357C93-F0CB-4A1C-8F77-4E9063789819}"/>
          </ac:spMkLst>
        </pc:spChg>
      </pc:sldChg>
      <pc:sldChg chg="delSp add setBg delDesignElem">
        <pc:chgData name="Pauline Smyth" userId="de5ce227-53e3-42c9-b7e0-2fb7785ba6f5" providerId="ADAL" clId="{6D2EBB9C-406F-4671-8401-2D7EC268FBA6}" dt="2025-05-06T06:15:27.262" v="8"/>
        <pc:sldMkLst>
          <pc:docMk/>
          <pc:sldMk cId="3916520851" sldId="453"/>
        </pc:sldMkLst>
        <pc:spChg chg="del">
          <ac:chgData name="Pauline Smyth" userId="de5ce227-53e3-42c9-b7e0-2fb7785ba6f5" providerId="ADAL" clId="{6D2EBB9C-406F-4671-8401-2D7EC268FBA6}" dt="2025-05-06T06:15:27.262" v="8"/>
          <ac:spMkLst>
            <pc:docMk/>
            <pc:sldMk cId="3916520851" sldId="453"/>
            <ac:spMk id="54" creationId="{0855A890-B60B-4670-9DC2-69DC05015AB3}"/>
          </ac:spMkLst>
        </pc:spChg>
        <pc:spChg chg="del">
          <ac:chgData name="Pauline Smyth" userId="de5ce227-53e3-42c9-b7e0-2fb7785ba6f5" providerId="ADAL" clId="{6D2EBB9C-406F-4671-8401-2D7EC268FBA6}" dt="2025-05-06T06:15:27.262" v="8"/>
          <ac:spMkLst>
            <pc:docMk/>
            <pc:sldMk cId="3916520851" sldId="453"/>
            <ac:spMk id="55" creationId="{90F533E9-6690-41A8-A372-4C6C622D028D}"/>
          </ac:spMkLst>
        </pc:spChg>
        <pc:spChg chg="del">
          <ac:chgData name="Pauline Smyth" userId="de5ce227-53e3-42c9-b7e0-2fb7785ba6f5" providerId="ADAL" clId="{6D2EBB9C-406F-4671-8401-2D7EC268FBA6}" dt="2025-05-06T06:15:27.262" v="8"/>
          <ac:spMkLst>
            <pc:docMk/>
            <pc:sldMk cId="3916520851" sldId="453"/>
            <ac:spMk id="56" creationId="{99413ED5-9ED4-4772-BCE4-2BCAE6B12E35}"/>
          </ac:spMkLst>
        </pc:spChg>
        <pc:spChg chg="del">
          <ac:chgData name="Pauline Smyth" userId="de5ce227-53e3-42c9-b7e0-2fb7785ba6f5" providerId="ADAL" clId="{6D2EBB9C-406F-4671-8401-2D7EC268FBA6}" dt="2025-05-06T06:15:27.262" v="8"/>
          <ac:spMkLst>
            <pc:docMk/>
            <pc:sldMk cId="3916520851" sldId="453"/>
            <ac:spMk id="57" creationId="{04357C93-F0CB-4A1C-8F77-4E9063789819}"/>
          </ac:spMkLst>
        </pc:spChg>
      </pc:sldChg>
      <pc:sldChg chg="delSp add setBg delDesignElem">
        <pc:chgData name="Pauline Smyth" userId="de5ce227-53e3-42c9-b7e0-2fb7785ba6f5" providerId="ADAL" clId="{6D2EBB9C-406F-4671-8401-2D7EC268FBA6}" dt="2025-05-06T06:15:27.262" v="8"/>
        <pc:sldMkLst>
          <pc:docMk/>
          <pc:sldMk cId="1224459183" sldId="454"/>
        </pc:sldMkLst>
        <pc:spChg chg="del">
          <ac:chgData name="Pauline Smyth" userId="de5ce227-53e3-42c9-b7e0-2fb7785ba6f5" providerId="ADAL" clId="{6D2EBB9C-406F-4671-8401-2D7EC268FBA6}" dt="2025-05-06T06:15:27.262" v="8"/>
          <ac:spMkLst>
            <pc:docMk/>
            <pc:sldMk cId="1224459183" sldId="454"/>
            <ac:spMk id="62" creationId="{A4AC5506-6312-4701-8D3C-40187889A947}"/>
          </ac:spMkLst>
        </pc:spChg>
      </pc:sldChg>
      <pc:sldChg chg="delSp add setBg delDesignElem">
        <pc:chgData name="Pauline Smyth" userId="de5ce227-53e3-42c9-b7e0-2fb7785ba6f5" providerId="ADAL" clId="{6D2EBB9C-406F-4671-8401-2D7EC268FBA6}" dt="2025-05-06T06:15:27.262" v="8"/>
        <pc:sldMkLst>
          <pc:docMk/>
          <pc:sldMk cId="1044312209" sldId="455"/>
        </pc:sldMkLst>
        <pc:spChg chg="del">
          <ac:chgData name="Pauline Smyth" userId="de5ce227-53e3-42c9-b7e0-2fb7785ba6f5" providerId="ADAL" clId="{6D2EBB9C-406F-4671-8401-2D7EC268FBA6}" dt="2025-05-06T06:15:27.262" v="8"/>
          <ac:spMkLst>
            <pc:docMk/>
            <pc:sldMk cId="1044312209" sldId="455"/>
            <ac:spMk id="62" creationId="{A4AC5506-6312-4701-8D3C-40187889A947}"/>
          </ac:spMkLst>
        </pc:spChg>
      </pc:sldChg>
      <pc:sldChg chg="delSp add setBg delDesignElem">
        <pc:chgData name="Pauline Smyth" userId="de5ce227-53e3-42c9-b7e0-2fb7785ba6f5" providerId="ADAL" clId="{6D2EBB9C-406F-4671-8401-2D7EC268FBA6}" dt="2025-05-06T06:15:27.262" v="8"/>
        <pc:sldMkLst>
          <pc:docMk/>
          <pc:sldMk cId="3782225881" sldId="456"/>
        </pc:sldMkLst>
        <pc:spChg chg="del">
          <ac:chgData name="Pauline Smyth" userId="de5ce227-53e3-42c9-b7e0-2fb7785ba6f5" providerId="ADAL" clId="{6D2EBB9C-406F-4671-8401-2D7EC268FBA6}" dt="2025-05-06T06:15:27.262" v="8"/>
          <ac:spMkLst>
            <pc:docMk/>
            <pc:sldMk cId="3782225881" sldId="456"/>
            <ac:spMk id="62" creationId="{A4AC5506-6312-4701-8D3C-40187889A947}"/>
          </ac:spMkLst>
        </pc:spChg>
      </pc:sldChg>
      <pc:sldChg chg="delSp add setBg delDesignElem">
        <pc:chgData name="Pauline Smyth" userId="de5ce227-53e3-42c9-b7e0-2fb7785ba6f5" providerId="ADAL" clId="{6D2EBB9C-406F-4671-8401-2D7EC268FBA6}" dt="2025-05-06T06:15:27.262" v="8"/>
        <pc:sldMkLst>
          <pc:docMk/>
          <pc:sldMk cId="973687814" sldId="457"/>
        </pc:sldMkLst>
        <pc:spChg chg="del">
          <ac:chgData name="Pauline Smyth" userId="de5ce227-53e3-42c9-b7e0-2fb7785ba6f5" providerId="ADAL" clId="{6D2EBB9C-406F-4671-8401-2D7EC268FBA6}" dt="2025-05-06T06:15:27.262" v="8"/>
          <ac:spMkLst>
            <pc:docMk/>
            <pc:sldMk cId="973687814" sldId="457"/>
            <ac:spMk id="62" creationId="{A4AC5506-6312-4701-8D3C-40187889A947}"/>
          </ac:spMkLst>
        </pc:spChg>
      </pc:sldChg>
      <pc:sldChg chg="delSp add setBg delDesignElem">
        <pc:chgData name="Pauline Smyth" userId="de5ce227-53e3-42c9-b7e0-2fb7785ba6f5" providerId="ADAL" clId="{6D2EBB9C-406F-4671-8401-2D7EC268FBA6}" dt="2025-05-06T06:15:27.262" v="8"/>
        <pc:sldMkLst>
          <pc:docMk/>
          <pc:sldMk cId="2436851183" sldId="458"/>
        </pc:sldMkLst>
        <pc:spChg chg="del">
          <ac:chgData name="Pauline Smyth" userId="de5ce227-53e3-42c9-b7e0-2fb7785ba6f5" providerId="ADAL" clId="{6D2EBB9C-406F-4671-8401-2D7EC268FBA6}" dt="2025-05-06T06:15:27.262" v="8"/>
          <ac:spMkLst>
            <pc:docMk/>
            <pc:sldMk cId="2436851183" sldId="458"/>
            <ac:spMk id="62" creationId="{A4AC5506-6312-4701-8D3C-40187889A947}"/>
          </ac:spMkLst>
        </pc:spChg>
      </pc:sldChg>
    </pc:docChg>
  </pc:docChgLst>
  <pc:docChgLst>
    <pc:chgData name="Pauline Smyth" userId="S::psmyth.spc@lmetb.ie::de5ce227-53e3-42c9-b7e0-2fb7785ba6f5" providerId="AD" clId="Web-{0B9F9417-539C-8DCC-E4B1-E2A9998D14A2}"/>
    <pc:docChg chg="addSld delSld modSld">
      <pc:chgData name="Pauline Smyth" userId="S::psmyth.spc@lmetb.ie::de5ce227-53e3-42c9-b7e0-2fb7785ba6f5" providerId="AD" clId="Web-{0B9F9417-539C-8DCC-E4B1-E2A9998D14A2}" dt="2025-05-08T12:24:09.570" v="233" actId="14100"/>
      <pc:docMkLst>
        <pc:docMk/>
      </pc:docMkLst>
      <pc:sldChg chg="modSp add">
        <pc:chgData name="Pauline Smyth" userId="S::psmyth.spc@lmetb.ie::de5ce227-53e3-42c9-b7e0-2fb7785ba6f5" providerId="AD" clId="Web-{0B9F9417-539C-8DCC-E4B1-E2A9998D14A2}" dt="2025-05-08T12:10:25.778" v="94" actId="14100"/>
        <pc:sldMkLst>
          <pc:docMk/>
          <pc:sldMk cId="2638847236" sldId="276"/>
        </pc:sldMkLst>
        <pc:spChg chg="mod">
          <ac:chgData name="Pauline Smyth" userId="S::psmyth.spc@lmetb.ie::de5ce227-53e3-42c9-b7e0-2fb7785ba6f5" providerId="AD" clId="Web-{0B9F9417-539C-8DCC-E4B1-E2A9998D14A2}" dt="2025-05-08T12:10:22.606" v="93" actId="1076"/>
          <ac:spMkLst>
            <pc:docMk/>
            <pc:sldMk cId="2638847236" sldId="276"/>
            <ac:spMk id="2" creationId="{40D5F2F9-23F8-1C6B-5605-236A42A58DAD}"/>
          </ac:spMkLst>
        </pc:spChg>
        <pc:spChg chg="mod">
          <ac:chgData name="Pauline Smyth" userId="S::psmyth.spc@lmetb.ie::de5ce227-53e3-42c9-b7e0-2fb7785ba6f5" providerId="AD" clId="Web-{0B9F9417-539C-8DCC-E4B1-E2A9998D14A2}" dt="2025-05-08T12:10:25.778" v="94" actId="14100"/>
          <ac:spMkLst>
            <pc:docMk/>
            <pc:sldMk cId="2638847236" sldId="276"/>
            <ac:spMk id="3" creationId="{7C74CE66-0933-950B-12E1-9953E1A9DA89}"/>
          </ac:spMkLst>
        </pc:spChg>
      </pc:sldChg>
      <pc:sldChg chg="del">
        <pc:chgData name="Pauline Smyth" userId="S::psmyth.spc@lmetb.ie::de5ce227-53e3-42c9-b7e0-2fb7785ba6f5" providerId="AD" clId="Web-{0B9F9417-539C-8DCC-E4B1-E2A9998D14A2}" dt="2025-05-08T12:02:02.652" v="20"/>
        <pc:sldMkLst>
          <pc:docMk/>
          <pc:sldMk cId="3628850485" sldId="452"/>
        </pc:sldMkLst>
      </pc:sldChg>
      <pc:sldChg chg="del">
        <pc:chgData name="Pauline Smyth" userId="S::psmyth.spc@lmetb.ie::de5ce227-53e3-42c9-b7e0-2fb7785ba6f5" providerId="AD" clId="Web-{0B9F9417-539C-8DCC-E4B1-E2A9998D14A2}" dt="2025-05-08T12:01:59.230" v="19"/>
        <pc:sldMkLst>
          <pc:docMk/>
          <pc:sldMk cId="3916520851" sldId="453"/>
        </pc:sldMkLst>
      </pc:sldChg>
      <pc:sldChg chg="modSp">
        <pc:chgData name="Pauline Smyth" userId="S::psmyth.spc@lmetb.ie::de5ce227-53e3-42c9-b7e0-2fb7785ba6f5" providerId="AD" clId="Web-{0B9F9417-539C-8DCC-E4B1-E2A9998D14A2}" dt="2025-05-08T12:01:12.572" v="18" actId="20577"/>
        <pc:sldMkLst>
          <pc:docMk/>
          <pc:sldMk cId="973687814" sldId="457"/>
        </pc:sldMkLst>
        <pc:spChg chg="mod">
          <ac:chgData name="Pauline Smyth" userId="S::psmyth.spc@lmetb.ie::de5ce227-53e3-42c9-b7e0-2fb7785ba6f5" providerId="AD" clId="Web-{0B9F9417-539C-8DCC-E4B1-E2A9998D14A2}" dt="2025-05-08T12:00:26.977" v="16" actId="20577"/>
          <ac:spMkLst>
            <pc:docMk/>
            <pc:sldMk cId="973687814" sldId="457"/>
            <ac:spMk id="2" creationId="{BECD2F54-192B-0886-64BD-AB47496341D2}"/>
          </ac:spMkLst>
        </pc:spChg>
        <pc:spChg chg="mod">
          <ac:chgData name="Pauline Smyth" userId="S::psmyth.spc@lmetb.ie::de5ce227-53e3-42c9-b7e0-2fb7785ba6f5" providerId="AD" clId="Web-{0B9F9417-539C-8DCC-E4B1-E2A9998D14A2}" dt="2025-05-08T12:01:12.572" v="18" actId="20577"/>
          <ac:spMkLst>
            <pc:docMk/>
            <pc:sldMk cId="973687814" sldId="457"/>
            <ac:spMk id="3" creationId="{2337393A-38AD-FD89-D67A-20FE385E7EF5}"/>
          </ac:spMkLst>
        </pc:spChg>
      </pc:sldChg>
      <pc:sldChg chg="modSp">
        <pc:chgData name="Pauline Smyth" userId="S::psmyth.spc@lmetb.ie::de5ce227-53e3-42c9-b7e0-2fb7785ba6f5" providerId="AD" clId="Web-{0B9F9417-539C-8DCC-E4B1-E2A9998D14A2}" dt="2025-05-08T11:59:52.710" v="2" actId="20577"/>
        <pc:sldMkLst>
          <pc:docMk/>
          <pc:sldMk cId="2436851183" sldId="458"/>
        </pc:sldMkLst>
        <pc:spChg chg="mod">
          <ac:chgData name="Pauline Smyth" userId="S::psmyth.spc@lmetb.ie::de5ce227-53e3-42c9-b7e0-2fb7785ba6f5" providerId="AD" clId="Web-{0B9F9417-539C-8DCC-E4B1-E2A9998D14A2}" dt="2025-05-08T11:59:52.710" v="2" actId="20577"/>
          <ac:spMkLst>
            <pc:docMk/>
            <pc:sldMk cId="2436851183" sldId="458"/>
            <ac:spMk id="3" creationId="{2337393A-38AD-FD89-D67A-20FE385E7EF5}"/>
          </ac:spMkLst>
        </pc:spChg>
      </pc:sldChg>
      <pc:sldChg chg="addSp delSp modSp new">
        <pc:chgData name="Pauline Smyth" userId="S::psmyth.spc@lmetb.ie::de5ce227-53e3-42c9-b7e0-2fb7785ba6f5" providerId="AD" clId="Web-{0B9F9417-539C-8DCC-E4B1-E2A9998D14A2}" dt="2025-05-08T12:07:16.193" v="60" actId="20577"/>
        <pc:sldMkLst>
          <pc:docMk/>
          <pc:sldMk cId="3593324691" sldId="459"/>
        </pc:sldMkLst>
        <pc:spChg chg="mod">
          <ac:chgData name="Pauline Smyth" userId="S::psmyth.spc@lmetb.ie::de5ce227-53e3-42c9-b7e0-2fb7785ba6f5" providerId="AD" clId="Web-{0B9F9417-539C-8DCC-E4B1-E2A9998D14A2}" dt="2025-05-08T12:03:10.701" v="22" actId="20577"/>
          <ac:spMkLst>
            <pc:docMk/>
            <pc:sldMk cId="3593324691" sldId="459"/>
            <ac:spMk id="2" creationId="{71254726-EB19-F614-AE0C-B06D71549A31}"/>
          </ac:spMkLst>
        </pc:spChg>
        <pc:spChg chg="mod">
          <ac:chgData name="Pauline Smyth" userId="S::psmyth.spc@lmetb.ie::de5ce227-53e3-42c9-b7e0-2fb7785ba6f5" providerId="AD" clId="Web-{0B9F9417-539C-8DCC-E4B1-E2A9998D14A2}" dt="2025-05-08T12:04:27.954" v="30" actId="14100"/>
          <ac:spMkLst>
            <pc:docMk/>
            <pc:sldMk cId="3593324691" sldId="459"/>
            <ac:spMk id="3" creationId="{89CC04B2-BC98-1D9C-F29A-2CDEB834EC0E}"/>
          </ac:spMkLst>
        </pc:spChg>
        <pc:spChg chg="add mod">
          <ac:chgData name="Pauline Smyth" userId="S::psmyth.spc@lmetb.ie::de5ce227-53e3-42c9-b7e0-2fb7785ba6f5" providerId="AD" clId="Web-{0B9F9417-539C-8DCC-E4B1-E2A9998D14A2}" dt="2025-05-08T12:05:48.394" v="45" actId="20577"/>
          <ac:spMkLst>
            <pc:docMk/>
            <pc:sldMk cId="3593324691" sldId="459"/>
            <ac:spMk id="5" creationId="{DD0009F4-A3F9-C14B-FA88-8D432BC2DC7A}"/>
          </ac:spMkLst>
        </pc:spChg>
        <pc:spChg chg="add del mod">
          <ac:chgData name="Pauline Smyth" userId="S::psmyth.spc@lmetb.ie::de5ce227-53e3-42c9-b7e0-2fb7785ba6f5" providerId="AD" clId="Web-{0B9F9417-539C-8DCC-E4B1-E2A9998D14A2}" dt="2025-05-08T12:04:36.173" v="33"/>
          <ac:spMkLst>
            <pc:docMk/>
            <pc:sldMk cId="3593324691" sldId="459"/>
            <ac:spMk id="7" creationId="{023EA17F-8688-1DEE-252B-1547A3CA32D3}"/>
          </ac:spMkLst>
        </pc:spChg>
        <pc:spChg chg="add del mod">
          <ac:chgData name="Pauline Smyth" userId="S::psmyth.spc@lmetb.ie::de5ce227-53e3-42c9-b7e0-2fb7785ba6f5" providerId="AD" clId="Web-{0B9F9417-539C-8DCC-E4B1-E2A9998D14A2}" dt="2025-05-08T12:05:21.862" v="39"/>
          <ac:spMkLst>
            <pc:docMk/>
            <pc:sldMk cId="3593324691" sldId="459"/>
            <ac:spMk id="9" creationId="{66D4BE72-8C5B-D60C-FC66-F9B26EBE2C8E}"/>
          </ac:spMkLst>
        </pc:spChg>
        <pc:spChg chg="add mod">
          <ac:chgData name="Pauline Smyth" userId="S::psmyth.spc@lmetb.ie::de5ce227-53e3-42c9-b7e0-2fb7785ba6f5" providerId="AD" clId="Web-{0B9F9417-539C-8DCC-E4B1-E2A9998D14A2}" dt="2025-05-08T12:07:16.193" v="60" actId="20577"/>
          <ac:spMkLst>
            <pc:docMk/>
            <pc:sldMk cId="3593324691" sldId="459"/>
            <ac:spMk id="10" creationId="{5785EFC5-5BCA-8E66-AF60-42F6D8841CF3}"/>
          </ac:spMkLst>
        </pc:spChg>
      </pc:sldChg>
      <pc:sldChg chg="modSp new">
        <pc:chgData name="Pauline Smyth" userId="S::psmyth.spc@lmetb.ie::de5ce227-53e3-42c9-b7e0-2fb7785ba6f5" providerId="AD" clId="Web-{0B9F9417-539C-8DCC-E4B1-E2A9998D14A2}" dt="2025-05-08T12:14:01.238" v="123" actId="20577"/>
        <pc:sldMkLst>
          <pc:docMk/>
          <pc:sldMk cId="3996116197" sldId="460"/>
        </pc:sldMkLst>
        <pc:spChg chg="mod">
          <ac:chgData name="Pauline Smyth" userId="S::psmyth.spc@lmetb.ie::de5ce227-53e3-42c9-b7e0-2fb7785ba6f5" providerId="AD" clId="Web-{0B9F9417-539C-8DCC-E4B1-E2A9998D14A2}" dt="2025-05-08T12:12:52.408" v="109" actId="1076"/>
          <ac:spMkLst>
            <pc:docMk/>
            <pc:sldMk cId="3996116197" sldId="460"/>
            <ac:spMk id="2" creationId="{74A49D70-831D-2BA1-7FF3-7AE8BF461E8E}"/>
          </ac:spMkLst>
        </pc:spChg>
        <pc:spChg chg="mod">
          <ac:chgData name="Pauline Smyth" userId="S::psmyth.spc@lmetb.ie::de5ce227-53e3-42c9-b7e0-2fb7785ba6f5" providerId="AD" clId="Web-{0B9F9417-539C-8DCC-E4B1-E2A9998D14A2}" dt="2025-05-08T12:14:01.238" v="123" actId="20577"/>
          <ac:spMkLst>
            <pc:docMk/>
            <pc:sldMk cId="3996116197" sldId="460"/>
            <ac:spMk id="3" creationId="{B58DF48D-AF8C-EC4B-8F7E-F2792C29082D}"/>
          </ac:spMkLst>
        </pc:spChg>
      </pc:sldChg>
      <pc:sldChg chg="delSp modSp add replId">
        <pc:chgData name="Pauline Smyth" userId="S::psmyth.spc@lmetb.ie::de5ce227-53e3-42c9-b7e0-2fb7785ba6f5" providerId="AD" clId="Web-{0B9F9417-539C-8DCC-E4B1-E2A9998D14A2}" dt="2025-05-08T12:09:02.400" v="87" actId="20577"/>
        <pc:sldMkLst>
          <pc:docMk/>
          <pc:sldMk cId="1664800512" sldId="461"/>
        </pc:sldMkLst>
        <pc:spChg chg="mod">
          <ac:chgData name="Pauline Smyth" userId="S::psmyth.spc@lmetb.ie::de5ce227-53e3-42c9-b7e0-2fb7785ba6f5" providerId="AD" clId="Web-{0B9F9417-539C-8DCC-E4B1-E2A9998D14A2}" dt="2025-05-08T12:07:54.710" v="76" actId="20577"/>
          <ac:spMkLst>
            <pc:docMk/>
            <pc:sldMk cId="1664800512" sldId="461"/>
            <ac:spMk id="2" creationId="{6658FA20-29F3-B8B9-5634-9D5F5F19D89D}"/>
          </ac:spMkLst>
        </pc:spChg>
        <pc:spChg chg="mod">
          <ac:chgData name="Pauline Smyth" userId="S::psmyth.spc@lmetb.ie::de5ce227-53e3-42c9-b7e0-2fb7785ba6f5" providerId="AD" clId="Web-{0B9F9417-539C-8DCC-E4B1-E2A9998D14A2}" dt="2025-05-08T12:09:02.400" v="87" actId="20577"/>
          <ac:spMkLst>
            <pc:docMk/>
            <pc:sldMk cId="1664800512" sldId="461"/>
            <ac:spMk id="3" creationId="{8BA3941D-A4AC-2FB8-EA7F-2932958ABBA5}"/>
          </ac:spMkLst>
        </pc:spChg>
        <pc:spChg chg="del">
          <ac:chgData name="Pauline Smyth" userId="S::psmyth.spc@lmetb.ie::de5ce227-53e3-42c9-b7e0-2fb7785ba6f5" providerId="AD" clId="Web-{0B9F9417-539C-8DCC-E4B1-E2A9998D14A2}" dt="2025-05-08T12:07:59.023" v="77"/>
          <ac:spMkLst>
            <pc:docMk/>
            <pc:sldMk cId="1664800512" sldId="461"/>
            <ac:spMk id="5" creationId="{93BAE9EE-AA57-40CB-24DF-EA3AEC8B2EFB}"/>
          </ac:spMkLst>
        </pc:spChg>
        <pc:spChg chg="del">
          <ac:chgData name="Pauline Smyth" userId="S::psmyth.spc@lmetb.ie::de5ce227-53e3-42c9-b7e0-2fb7785ba6f5" providerId="AD" clId="Web-{0B9F9417-539C-8DCC-E4B1-E2A9998D14A2}" dt="2025-05-08T12:08:01.930" v="78"/>
          <ac:spMkLst>
            <pc:docMk/>
            <pc:sldMk cId="1664800512" sldId="461"/>
            <ac:spMk id="10" creationId="{1B8EE16F-9B3F-9FDE-CCD9-A07F7D1DFEDD}"/>
          </ac:spMkLst>
        </pc:spChg>
      </pc:sldChg>
      <pc:sldChg chg="modSp new">
        <pc:chgData name="Pauline Smyth" userId="S::psmyth.spc@lmetb.ie::de5ce227-53e3-42c9-b7e0-2fb7785ba6f5" providerId="AD" clId="Web-{0B9F9417-539C-8DCC-E4B1-E2A9998D14A2}" dt="2025-05-08T12:17:04.791" v="158" actId="20577"/>
        <pc:sldMkLst>
          <pc:docMk/>
          <pc:sldMk cId="2782621779" sldId="462"/>
        </pc:sldMkLst>
        <pc:spChg chg="mod">
          <ac:chgData name="Pauline Smyth" userId="S::psmyth.spc@lmetb.ie::de5ce227-53e3-42c9-b7e0-2fb7785ba6f5" providerId="AD" clId="Web-{0B9F9417-539C-8DCC-E4B1-E2A9998D14A2}" dt="2025-05-08T12:15:01.802" v="150" actId="20577"/>
          <ac:spMkLst>
            <pc:docMk/>
            <pc:sldMk cId="2782621779" sldId="462"/>
            <ac:spMk id="2" creationId="{2FEE0711-7CEB-9969-376B-02112F2DE35C}"/>
          </ac:spMkLst>
        </pc:spChg>
        <pc:spChg chg="mod">
          <ac:chgData name="Pauline Smyth" userId="S::psmyth.spc@lmetb.ie::de5ce227-53e3-42c9-b7e0-2fb7785ba6f5" providerId="AD" clId="Web-{0B9F9417-539C-8DCC-E4B1-E2A9998D14A2}" dt="2025-05-08T12:17:04.791" v="158" actId="20577"/>
          <ac:spMkLst>
            <pc:docMk/>
            <pc:sldMk cId="2782621779" sldId="462"/>
            <ac:spMk id="3" creationId="{B3C001D0-6D3F-4CE0-F4EF-CACC4F7F4F4B}"/>
          </ac:spMkLst>
        </pc:spChg>
      </pc:sldChg>
      <pc:sldChg chg="modSp new">
        <pc:chgData name="Pauline Smyth" userId="S::psmyth.spc@lmetb.ie::de5ce227-53e3-42c9-b7e0-2fb7785ba6f5" providerId="AD" clId="Web-{0B9F9417-539C-8DCC-E4B1-E2A9998D14A2}" dt="2025-05-08T12:17:43.777" v="174" actId="20577"/>
        <pc:sldMkLst>
          <pc:docMk/>
          <pc:sldMk cId="1647153672" sldId="463"/>
        </pc:sldMkLst>
        <pc:spChg chg="mod">
          <ac:chgData name="Pauline Smyth" userId="S::psmyth.spc@lmetb.ie::de5ce227-53e3-42c9-b7e0-2fb7785ba6f5" providerId="AD" clId="Web-{0B9F9417-539C-8DCC-E4B1-E2A9998D14A2}" dt="2025-05-08T12:17:43.777" v="174" actId="20577"/>
          <ac:spMkLst>
            <pc:docMk/>
            <pc:sldMk cId="1647153672" sldId="463"/>
            <ac:spMk id="2" creationId="{4395D884-3155-9BAE-2ECE-934DD1CCD383}"/>
          </ac:spMkLst>
        </pc:spChg>
        <pc:spChg chg="mod">
          <ac:chgData name="Pauline Smyth" userId="S::psmyth.spc@lmetb.ie::de5ce227-53e3-42c9-b7e0-2fb7785ba6f5" providerId="AD" clId="Web-{0B9F9417-539C-8DCC-E4B1-E2A9998D14A2}" dt="2025-05-08T12:17:36.292" v="161" actId="20577"/>
          <ac:spMkLst>
            <pc:docMk/>
            <pc:sldMk cId="1647153672" sldId="463"/>
            <ac:spMk id="3" creationId="{81C7B32D-392B-045D-F652-AB50A01E5021}"/>
          </ac:spMkLst>
        </pc:spChg>
      </pc:sldChg>
      <pc:sldChg chg="modSp new">
        <pc:chgData name="Pauline Smyth" userId="S::psmyth.spc@lmetb.ie::de5ce227-53e3-42c9-b7e0-2fb7785ba6f5" providerId="AD" clId="Web-{0B9F9417-539C-8DCC-E4B1-E2A9998D14A2}" dt="2025-05-08T12:21:20.252" v="208" actId="14100"/>
        <pc:sldMkLst>
          <pc:docMk/>
          <pc:sldMk cId="2404881300" sldId="464"/>
        </pc:sldMkLst>
        <pc:spChg chg="mod">
          <ac:chgData name="Pauline Smyth" userId="S::psmyth.spc@lmetb.ie::de5ce227-53e3-42c9-b7e0-2fb7785ba6f5" providerId="AD" clId="Web-{0B9F9417-539C-8DCC-E4B1-E2A9998D14A2}" dt="2025-05-08T12:19:55.672" v="182" actId="1076"/>
          <ac:spMkLst>
            <pc:docMk/>
            <pc:sldMk cId="2404881300" sldId="464"/>
            <ac:spMk id="2" creationId="{DB9E55BC-DCBC-C4EA-ECF5-36EBB2E258F3}"/>
          </ac:spMkLst>
        </pc:spChg>
        <pc:spChg chg="mod">
          <ac:chgData name="Pauline Smyth" userId="S::psmyth.spc@lmetb.ie::de5ce227-53e3-42c9-b7e0-2fb7785ba6f5" providerId="AD" clId="Web-{0B9F9417-539C-8DCC-E4B1-E2A9998D14A2}" dt="2025-05-08T12:21:20.252" v="208" actId="14100"/>
          <ac:spMkLst>
            <pc:docMk/>
            <pc:sldMk cId="2404881300" sldId="464"/>
            <ac:spMk id="3" creationId="{9745EBB3-F0CE-3110-FA75-10B831C486DF}"/>
          </ac:spMkLst>
        </pc:spChg>
      </pc:sldChg>
      <pc:sldChg chg="modSp add replId">
        <pc:chgData name="Pauline Smyth" userId="S::psmyth.spc@lmetb.ie::de5ce227-53e3-42c9-b7e0-2fb7785ba6f5" providerId="AD" clId="Web-{0B9F9417-539C-8DCC-E4B1-E2A9998D14A2}" dt="2025-05-08T12:21:35.190" v="212" actId="14100"/>
        <pc:sldMkLst>
          <pc:docMk/>
          <pc:sldMk cId="3563567552" sldId="465"/>
        </pc:sldMkLst>
        <pc:spChg chg="mod">
          <ac:chgData name="Pauline Smyth" userId="S::psmyth.spc@lmetb.ie::de5ce227-53e3-42c9-b7e0-2fb7785ba6f5" providerId="AD" clId="Web-{0B9F9417-539C-8DCC-E4B1-E2A9998D14A2}" dt="2025-05-08T12:21:35.190" v="212" actId="14100"/>
          <ac:spMkLst>
            <pc:docMk/>
            <pc:sldMk cId="3563567552" sldId="465"/>
            <ac:spMk id="3" creationId="{5F12D873-67EB-BC36-BE1C-DF8B11D617FC}"/>
          </ac:spMkLst>
        </pc:spChg>
      </pc:sldChg>
      <pc:sldChg chg="modSp new">
        <pc:chgData name="Pauline Smyth" userId="S::psmyth.spc@lmetb.ie::de5ce227-53e3-42c9-b7e0-2fb7785ba6f5" providerId="AD" clId="Web-{0B9F9417-539C-8DCC-E4B1-E2A9998D14A2}" dt="2025-05-08T12:23:13.819" v="224" actId="20577"/>
        <pc:sldMkLst>
          <pc:docMk/>
          <pc:sldMk cId="2522314457" sldId="466"/>
        </pc:sldMkLst>
        <pc:spChg chg="mod">
          <ac:chgData name="Pauline Smyth" userId="S::psmyth.spc@lmetb.ie::de5ce227-53e3-42c9-b7e0-2fb7785ba6f5" providerId="AD" clId="Web-{0B9F9417-539C-8DCC-E4B1-E2A9998D14A2}" dt="2025-05-08T12:22:08.066" v="222" actId="20577"/>
          <ac:spMkLst>
            <pc:docMk/>
            <pc:sldMk cId="2522314457" sldId="466"/>
            <ac:spMk id="2" creationId="{BBE8FAE4-49AE-E884-613D-48797720438D}"/>
          </ac:spMkLst>
        </pc:spChg>
        <pc:spChg chg="mod">
          <ac:chgData name="Pauline Smyth" userId="S::psmyth.spc@lmetb.ie::de5ce227-53e3-42c9-b7e0-2fb7785ba6f5" providerId="AD" clId="Web-{0B9F9417-539C-8DCC-E4B1-E2A9998D14A2}" dt="2025-05-08T12:23:13.819" v="224" actId="20577"/>
          <ac:spMkLst>
            <pc:docMk/>
            <pc:sldMk cId="2522314457" sldId="466"/>
            <ac:spMk id="3" creationId="{D21F6381-180E-4C72-5AB4-232CE7614D60}"/>
          </ac:spMkLst>
        </pc:spChg>
      </pc:sldChg>
      <pc:sldChg chg="modSp add replId">
        <pc:chgData name="Pauline Smyth" userId="S::psmyth.spc@lmetb.ie::de5ce227-53e3-42c9-b7e0-2fb7785ba6f5" providerId="AD" clId="Web-{0B9F9417-539C-8DCC-E4B1-E2A9998D14A2}" dt="2025-05-08T12:24:09.570" v="233" actId="14100"/>
        <pc:sldMkLst>
          <pc:docMk/>
          <pc:sldMk cId="906315020" sldId="467"/>
        </pc:sldMkLst>
        <pc:spChg chg="mod">
          <ac:chgData name="Pauline Smyth" userId="S::psmyth.spc@lmetb.ie::de5ce227-53e3-42c9-b7e0-2fb7785ba6f5" providerId="AD" clId="Web-{0B9F9417-539C-8DCC-E4B1-E2A9998D14A2}" dt="2025-05-08T12:24:00.930" v="231" actId="14100"/>
          <ac:spMkLst>
            <pc:docMk/>
            <pc:sldMk cId="906315020" sldId="467"/>
            <ac:spMk id="2" creationId="{A4210316-6171-5E97-BA72-186AB3F372CB}"/>
          </ac:spMkLst>
        </pc:spChg>
        <pc:spChg chg="mod">
          <ac:chgData name="Pauline Smyth" userId="S::psmyth.spc@lmetb.ie::de5ce227-53e3-42c9-b7e0-2fb7785ba6f5" providerId="AD" clId="Web-{0B9F9417-539C-8DCC-E4B1-E2A9998D14A2}" dt="2025-05-08T12:24:09.570" v="233" actId="14100"/>
          <ac:spMkLst>
            <pc:docMk/>
            <pc:sldMk cId="906315020" sldId="467"/>
            <ac:spMk id="3" creationId="{0F3447A4-8645-9CCD-A9E7-6028ABF533D6}"/>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jpeg>
</file>

<file path=ppt/media/image6.jpe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1F989585-5AB4-4EB1-9F4F-D4147DFC2808}" type="datetimeFigureOut">
              <a:rPr lang="en-IE" smtClean="0"/>
              <a:t>08/05/2025</a:t>
            </a:fld>
            <a:endParaRPr lang="en-IE"/>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IE"/>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2788F7EB-8C71-4E57-8555-24601718F4E7}" type="slidenum">
              <a:rPr lang="en-IE" smtClean="0"/>
              <a:t>‹#›</a:t>
            </a:fld>
            <a:endParaRPr lang="en-IE"/>
          </a:p>
        </p:txBody>
      </p:sp>
    </p:spTree>
    <p:extLst>
      <p:ext uri="{BB962C8B-B14F-4D97-AF65-F5344CB8AC3E}">
        <p14:creationId xmlns:p14="http://schemas.microsoft.com/office/powerpoint/2010/main" val="125416471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989585-5AB4-4EB1-9F4F-D4147DFC2808}" type="datetimeFigureOut">
              <a:rPr lang="en-IE" smtClean="0"/>
              <a:t>08/05/2025</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2788F7EB-8C71-4E57-8555-24601718F4E7}" type="slidenum">
              <a:rPr lang="en-IE" smtClean="0"/>
              <a:t>‹#›</a:t>
            </a:fld>
            <a:endParaRPr lang="en-IE"/>
          </a:p>
        </p:txBody>
      </p:sp>
    </p:spTree>
    <p:extLst>
      <p:ext uri="{BB962C8B-B14F-4D97-AF65-F5344CB8AC3E}">
        <p14:creationId xmlns:p14="http://schemas.microsoft.com/office/powerpoint/2010/main" val="699967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989585-5AB4-4EB1-9F4F-D4147DFC2808}" type="datetimeFigureOut">
              <a:rPr lang="en-IE" smtClean="0"/>
              <a:t>08/05/2025</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2788F7EB-8C71-4E57-8555-24601718F4E7}" type="slidenum">
              <a:rPr lang="en-IE" smtClean="0"/>
              <a:t>‹#›</a:t>
            </a:fld>
            <a:endParaRPr lang="en-IE"/>
          </a:p>
        </p:txBody>
      </p:sp>
    </p:spTree>
    <p:extLst>
      <p:ext uri="{BB962C8B-B14F-4D97-AF65-F5344CB8AC3E}">
        <p14:creationId xmlns:p14="http://schemas.microsoft.com/office/powerpoint/2010/main" val="3630986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F989585-5AB4-4EB1-9F4F-D4147DFC2808}" type="datetimeFigureOut">
              <a:rPr lang="en-IE" smtClean="0"/>
              <a:t>08/05/2025</a:t>
            </a:fld>
            <a:endParaRPr lang="en-IE"/>
          </a:p>
        </p:txBody>
      </p:sp>
      <p:sp>
        <p:nvSpPr>
          <p:cNvPr id="8" name="Footer Placeholder 7"/>
          <p:cNvSpPr>
            <a:spLocks noGrp="1"/>
          </p:cNvSpPr>
          <p:nvPr>
            <p:ph type="ftr" sz="quarter" idx="11"/>
          </p:nvPr>
        </p:nvSpPr>
        <p:spPr/>
        <p:txBody>
          <a:bodyPr/>
          <a:lstStyle/>
          <a:p>
            <a:endParaRPr lang="en-IE"/>
          </a:p>
        </p:txBody>
      </p:sp>
      <p:sp>
        <p:nvSpPr>
          <p:cNvPr id="9" name="Slide Number Placeholder 8"/>
          <p:cNvSpPr>
            <a:spLocks noGrp="1"/>
          </p:cNvSpPr>
          <p:nvPr>
            <p:ph type="sldNum" sz="quarter" idx="12"/>
          </p:nvPr>
        </p:nvSpPr>
        <p:spPr/>
        <p:txBody>
          <a:bodyPr/>
          <a:lstStyle/>
          <a:p>
            <a:fld id="{2788F7EB-8C71-4E57-8555-24601718F4E7}" type="slidenum">
              <a:rPr lang="en-IE" smtClean="0"/>
              <a:t>‹#›</a:t>
            </a:fld>
            <a:endParaRPr lang="en-IE"/>
          </a:p>
        </p:txBody>
      </p:sp>
    </p:spTree>
    <p:extLst>
      <p:ext uri="{BB962C8B-B14F-4D97-AF65-F5344CB8AC3E}">
        <p14:creationId xmlns:p14="http://schemas.microsoft.com/office/powerpoint/2010/main" val="2960987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1F989585-5AB4-4EB1-9F4F-D4147DFC2808}" type="datetimeFigureOut">
              <a:rPr lang="en-IE" smtClean="0"/>
              <a:t>08/05/2025</a:t>
            </a:fld>
            <a:endParaRPr lang="en-IE"/>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IE"/>
          </a:p>
        </p:txBody>
      </p:sp>
      <p:sp>
        <p:nvSpPr>
          <p:cNvPr id="6" name="Slide Number Placeholder 5"/>
          <p:cNvSpPr>
            <a:spLocks noGrp="1"/>
          </p:cNvSpPr>
          <p:nvPr>
            <p:ph type="sldNum" sz="quarter" idx="12"/>
          </p:nvPr>
        </p:nvSpPr>
        <p:spPr>
          <a:xfrm>
            <a:off x="8604504" y="5211060"/>
            <a:ext cx="2112264" cy="228600"/>
          </a:xfrm>
        </p:spPr>
        <p:txBody>
          <a:bodyPr/>
          <a:lstStyle/>
          <a:p>
            <a:fld id="{2788F7EB-8C71-4E57-8555-24601718F4E7}" type="slidenum">
              <a:rPr lang="en-IE" smtClean="0"/>
              <a:t>‹#›</a:t>
            </a:fld>
            <a:endParaRPr lang="en-IE"/>
          </a:p>
        </p:txBody>
      </p:sp>
    </p:spTree>
    <p:extLst>
      <p:ext uri="{BB962C8B-B14F-4D97-AF65-F5344CB8AC3E}">
        <p14:creationId xmlns:p14="http://schemas.microsoft.com/office/powerpoint/2010/main" val="138360413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F989585-5AB4-4EB1-9F4F-D4147DFC2808}" type="datetimeFigureOut">
              <a:rPr lang="en-IE" smtClean="0"/>
              <a:t>08/05/2025</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2788F7EB-8C71-4E57-8555-24601718F4E7}" type="slidenum">
              <a:rPr lang="en-IE" smtClean="0"/>
              <a:t>‹#›</a:t>
            </a:fld>
            <a:endParaRPr lang="en-IE"/>
          </a:p>
        </p:txBody>
      </p:sp>
    </p:spTree>
    <p:extLst>
      <p:ext uri="{BB962C8B-B14F-4D97-AF65-F5344CB8AC3E}">
        <p14:creationId xmlns:p14="http://schemas.microsoft.com/office/powerpoint/2010/main" val="749048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F989585-5AB4-4EB1-9F4F-D4147DFC2808}" type="datetimeFigureOut">
              <a:rPr lang="en-IE" smtClean="0"/>
              <a:t>08/05/2025</a:t>
            </a:fld>
            <a:endParaRPr lang="en-IE"/>
          </a:p>
        </p:txBody>
      </p:sp>
      <p:sp>
        <p:nvSpPr>
          <p:cNvPr id="8" name="Footer Placeholder 7"/>
          <p:cNvSpPr>
            <a:spLocks noGrp="1"/>
          </p:cNvSpPr>
          <p:nvPr>
            <p:ph type="ftr" sz="quarter" idx="11"/>
          </p:nvPr>
        </p:nvSpPr>
        <p:spPr/>
        <p:txBody>
          <a:bodyPr/>
          <a:lstStyle/>
          <a:p>
            <a:endParaRPr lang="en-IE"/>
          </a:p>
        </p:txBody>
      </p:sp>
      <p:sp>
        <p:nvSpPr>
          <p:cNvPr id="9" name="Slide Number Placeholder 8"/>
          <p:cNvSpPr>
            <a:spLocks noGrp="1"/>
          </p:cNvSpPr>
          <p:nvPr>
            <p:ph type="sldNum" sz="quarter" idx="12"/>
          </p:nvPr>
        </p:nvSpPr>
        <p:spPr/>
        <p:txBody>
          <a:bodyPr/>
          <a:lstStyle/>
          <a:p>
            <a:fld id="{2788F7EB-8C71-4E57-8555-24601718F4E7}" type="slidenum">
              <a:rPr lang="en-IE" smtClean="0"/>
              <a:t>‹#›</a:t>
            </a:fld>
            <a:endParaRPr lang="en-IE"/>
          </a:p>
        </p:txBody>
      </p:sp>
    </p:spTree>
    <p:extLst>
      <p:ext uri="{BB962C8B-B14F-4D97-AF65-F5344CB8AC3E}">
        <p14:creationId xmlns:p14="http://schemas.microsoft.com/office/powerpoint/2010/main" val="3311931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989585-5AB4-4EB1-9F4F-D4147DFC2808}" type="datetimeFigureOut">
              <a:rPr lang="en-IE" smtClean="0"/>
              <a:t>08/05/2025</a:t>
            </a:fld>
            <a:endParaRPr lang="en-IE"/>
          </a:p>
        </p:txBody>
      </p:sp>
      <p:sp>
        <p:nvSpPr>
          <p:cNvPr id="4" name="Footer Placeholder 3"/>
          <p:cNvSpPr>
            <a:spLocks noGrp="1"/>
          </p:cNvSpPr>
          <p:nvPr>
            <p:ph type="ftr" sz="quarter" idx="11"/>
          </p:nvPr>
        </p:nvSpPr>
        <p:spPr/>
        <p:txBody>
          <a:bodyPr/>
          <a:lstStyle/>
          <a:p>
            <a:endParaRPr lang="en-IE"/>
          </a:p>
        </p:txBody>
      </p:sp>
      <p:sp>
        <p:nvSpPr>
          <p:cNvPr id="5" name="Slide Number Placeholder 4"/>
          <p:cNvSpPr>
            <a:spLocks noGrp="1"/>
          </p:cNvSpPr>
          <p:nvPr>
            <p:ph type="sldNum" sz="quarter" idx="12"/>
          </p:nvPr>
        </p:nvSpPr>
        <p:spPr/>
        <p:txBody>
          <a:bodyPr/>
          <a:lstStyle/>
          <a:p>
            <a:fld id="{2788F7EB-8C71-4E57-8555-24601718F4E7}" type="slidenum">
              <a:rPr lang="en-IE" smtClean="0"/>
              <a:t>‹#›</a:t>
            </a:fld>
            <a:endParaRPr lang="en-IE"/>
          </a:p>
        </p:txBody>
      </p:sp>
    </p:spTree>
    <p:extLst>
      <p:ext uri="{BB962C8B-B14F-4D97-AF65-F5344CB8AC3E}">
        <p14:creationId xmlns:p14="http://schemas.microsoft.com/office/powerpoint/2010/main" val="2560948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989585-5AB4-4EB1-9F4F-D4147DFC2808}" type="datetimeFigureOut">
              <a:rPr lang="en-IE" smtClean="0"/>
              <a:t>08/05/2025</a:t>
            </a:fld>
            <a:endParaRPr lang="en-IE"/>
          </a:p>
        </p:txBody>
      </p:sp>
      <p:sp>
        <p:nvSpPr>
          <p:cNvPr id="3" name="Footer Placeholder 2"/>
          <p:cNvSpPr>
            <a:spLocks noGrp="1"/>
          </p:cNvSpPr>
          <p:nvPr>
            <p:ph type="ftr" sz="quarter" idx="11"/>
          </p:nvPr>
        </p:nvSpPr>
        <p:spPr/>
        <p:txBody>
          <a:bodyPr/>
          <a:lstStyle/>
          <a:p>
            <a:endParaRPr lang="en-IE"/>
          </a:p>
        </p:txBody>
      </p:sp>
      <p:sp>
        <p:nvSpPr>
          <p:cNvPr id="4" name="Slide Number Placeholder 3"/>
          <p:cNvSpPr>
            <a:spLocks noGrp="1"/>
          </p:cNvSpPr>
          <p:nvPr>
            <p:ph type="sldNum" sz="quarter" idx="12"/>
          </p:nvPr>
        </p:nvSpPr>
        <p:spPr/>
        <p:txBody>
          <a:bodyPr/>
          <a:lstStyle/>
          <a:p>
            <a:fld id="{2788F7EB-8C71-4E57-8555-24601718F4E7}" type="slidenum">
              <a:rPr lang="en-IE" smtClean="0"/>
              <a:t>‹#›</a:t>
            </a:fld>
            <a:endParaRPr lang="en-IE"/>
          </a:p>
        </p:txBody>
      </p:sp>
    </p:spTree>
    <p:extLst>
      <p:ext uri="{BB962C8B-B14F-4D97-AF65-F5344CB8AC3E}">
        <p14:creationId xmlns:p14="http://schemas.microsoft.com/office/powerpoint/2010/main" val="135299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1F989585-5AB4-4EB1-9F4F-D4147DFC2808}" type="datetimeFigureOut">
              <a:rPr lang="en-IE" smtClean="0"/>
              <a:t>08/05/2025</a:t>
            </a:fld>
            <a:endParaRPr lang="en-IE"/>
          </a:p>
        </p:txBody>
      </p:sp>
      <p:sp>
        <p:nvSpPr>
          <p:cNvPr id="9" name="Footer Placeholder 8"/>
          <p:cNvSpPr>
            <a:spLocks noGrp="1"/>
          </p:cNvSpPr>
          <p:nvPr>
            <p:ph type="ftr" sz="quarter" idx="11"/>
          </p:nvPr>
        </p:nvSpPr>
        <p:spPr/>
        <p:txBody>
          <a:bodyPr/>
          <a:lstStyle>
            <a:lvl1pPr algn="r">
              <a:defRPr/>
            </a:lvl1pPr>
          </a:lstStyle>
          <a:p>
            <a:endParaRPr lang="en-IE"/>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2788F7EB-8C71-4E57-8555-24601718F4E7}" type="slidenum">
              <a:rPr lang="en-IE" smtClean="0"/>
              <a:t>‹#›</a:t>
            </a:fld>
            <a:endParaRPr lang="en-IE"/>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33685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1F989585-5AB4-4EB1-9F4F-D4147DFC2808}" type="datetimeFigureOut">
              <a:rPr lang="en-IE" smtClean="0"/>
              <a:t>08/05/2025</a:t>
            </a:fld>
            <a:endParaRPr lang="en-IE"/>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2788F7EB-8C71-4E57-8555-24601718F4E7}" type="slidenum">
              <a:rPr lang="en-IE" smtClean="0"/>
              <a:t>‹#›</a:t>
            </a:fld>
            <a:endParaRPr lang="en-IE"/>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10812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1F989585-5AB4-4EB1-9F4F-D4147DFC2808}" type="datetimeFigureOut">
              <a:rPr lang="en-IE" smtClean="0"/>
              <a:t>08/05/2025</a:t>
            </a:fld>
            <a:endParaRPr lang="en-IE"/>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IE"/>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2788F7EB-8C71-4E57-8555-24601718F4E7}" type="slidenum">
              <a:rPr lang="en-IE" smtClean="0"/>
              <a:t>‹#›</a:t>
            </a:fld>
            <a:endParaRPr lang="en-IE"/>
          </a:p>
        </p:txBody>
      </p:sp>
    </p:spTree>
    <p:extLst>
      <p:ext uri="{BB962C8B-B14F-4D97-AF65-F5344CB8AC3E}">
        <p14:creationId xmlns:p14="http://schemas.microsoft.com/office/powerpoint/2010/main" val="2147591402"/>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www.youtube.com/watch?v=PpsEaqJV_A0"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eMamgWllRFY"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techtarget.com/searchsecurity/definition/worm" TargetMode="External"/><Relationship Id="rId2" Type="http://schemas.openxmlformats.org/officeDocument/2006/relationships/hyperlink" Target="https://www.techtarget.com/searchsecurity/definition/virus" TargetMode="External"/><Relationship Id="rId1" Type="http://schemas.openxmlformats.org/officeDocument/2006/relationships/slideLayout" Target="../slideLayouts/slideLayout2.xml"/><Relationship Id="rId4" Type="http://schemas.openxmlformats.org/officeDocument/2006/relationships/hyperlink" Target="https://www.techtarget.com/searchsecurity/definition/Trojan-horse"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techtarget.com/searchsecurity/definition/rootkit" TargetMode="External"/><Relationship Id="rId7" Type="http://schemas.openxmlformats.org/officeDocument/2006/relationships/hyperlink" Target="https://www.techtarget.com/searchsecurity/definition/keylogger" TargetMode="External"/><Relationship Id="rId2" Type="http://schemas.openxmlformats.org/officeDocument/2006/relationships/hyperlink" Target="https://www.techtarget.com/searchsecurity/definition/spyware" TargetMode="External"/><Relationship Id="rId1" Type="http://schemas.openxmlformats.org/officeDocument/2006/relationships/slideLayout" Target="../slideLayouts/slideLayout2.xml"/><Relationship Id="rId6" Type="http://schemas.openxmlformats.org/officeDocument/2006/relationships/hyperlink" Target="https://www.techtarget.com/searchsecurity/definition/adware" TargetMode="External"/><Relationship Id="rId5" Type="http://schemas.openxmlformats.org/officeDocument/2006/relationships/hyperlink" Target="https://www.techtarget.com/searchsecurity/definition/RAT-remote-access-Trojan" TargetMode="External"/><Relationship Id="rId4" Type="http://schemas.openxmlformats.org/officeDocument/2006/relationships/hyperlink" Target="https://www.techtarget.com/searchsecurity/definition/back-door"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Video 4" descr="Binary Code Globe">
            <a:extLst>
              <a:ext uri="{FF2B5EF4-FFF2-40B4-BE49-F238E27FC236}">
                <a16:creationId xmlns:a16="http://schemas.microsoft.com/office/drawing/2014/main" id="{82AFCFD2-DC09-5280-0B6B-F1F606FABCAB}"/>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047" y="10"/>
            <a:ext cx="12191999" cy="6857990"/>
          </a:xfrm>
          <a:prstGeom prst="rect">
            <a:avLst/>
          </a:prstGeom>
        </p:spPr>
      </p:pic>
      <p:sp>
        <p:nvSpPr>
          <p:cNvPr id="2" name="Title 1">
            <a:extLst>
              <a:ext uri="{FF2B5EF4-FFF2-40B4-BE49-F238E27FC236}">
                <a16:creationId xmlns:a16="http://schemas.microsoft.com/office/drawing/2014/main" id="{7A4EE26A-5DC4-E959-9EC8-E266F875DDD0}"/>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IE" sz="5200">
                <a:solidFill>
                  <a:srgbClr val="FFFFFF"/>
                </a:solidFill>
              </a:rPr>
              <a:t>WWW, Internet &amp;Protocols</a:t>
            </a:r>
          </a:p>
        </p:txBody>
      </p:sp>
      <p:sp>
        <p:nvSpPr>
          <p:cNvPr id="3" name="Subtitle 2">
            <a:extLst>
              <a:ext uri="{FF2B5EF4-FFF2-40B4-BE49-F238E27FC236}">
                <a16:creationId xmlns:a16="http://schemas.microsoft.com/office/drawing/2014/main" id="{D8A2AACD-E11E-39E9-E9C5-26FE9668AF6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IE" dirty="0">
                <a:solidFill>
                  <a:srgbClr val="FFFFFF"/>
                </a:solidFill>
              </a:rPr>
              <a:t>6</a:t>
            </a:r>
            <a:r>
              <a:rPr lang="en-IE" baseline="30000" dirty="0">
                <a:solidFill>
                  <a:srgbClr val="FFFFFF"/>
                </a:solidFill>
              </a:rPr>
              <a:t>th</a:t>
            </a:r>
            <a:r>
              <a:rPr lang="en-IE" dirty="0">
                <a:solidFill>
                  <a:srgbClr val="FFFFFF"/>
                </a:solidFill>
              </a:rPr>
              <a:t> yr Computer Science</a:t>
            </a:r>
          </a:p>
        </p:txBody>
      </p:sp>
    </p:spTree>
    <p:extLst>
      <p:ext uri="{BB962C8B-B14F-4D97-AF65-F5344CB8AC3E}">
        <p14:creationId xmlns:p14="http://schemas.microsoft.com/office/powerpoint/2010/main" val="21205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CA47F-638A-7061-0522-9931DDED0ACD}"/>
              </a:ext>
            </a:extLst>
          </p:cNvPr>
          <p:cNvSpPr>
            <a:spLocks noGrp="1"/>
          </p:cNvSpPr>
          <p:nvPr>
            <p:ph type="title"/>
          </p:nvPr>
        </p:nvSpPr>
        <p:spPr>
          <a:xfrm>
            <a:off x="762000" y="0"/>
            <a:ext cx="10668000" cy="1162050"/>
          </a:xfrm>
        </p:spPr>
        <p:txBody>
          <a:bodyPr/>
          <a:lstStyle/>
          <a:p>
            <a:r>
              <a:rPr lang="en-IE" dirty="0"/>
              <a:t>TCP / IP Suite of Protocols</a:t>
            </a:r>
          </a:p>
        </p:txBody>
      </p:sp>
      <p:sp>
        <p:nvSpPr>
          <p:cNvPr id="3" name="TextBox 2">
            <a:extLst>
              <a:ext uri="{FF2B5EF4-FFF2-40B4-BE49-F238E27FC236}">
                <a16:creationId xmlns:a16="http://schemas.microsoft.com/office/drawing/2014/main" id="{A1611EEB-FD87-1C9F-36CF-A9C3ECEAF8B9}"/>
              </a:ext>
            </a:extLst>
          </p:cNvPr>
          <p:cNvSpPr txBox="1"/>
          <p:nvPr/>
        </p:nvSpPr>
        <p:spPr>
          <a:xfrm>
            <a:off x="599982" y="982176"/>
            <a:ext cx="10992035" cy="4893647"/>
          </a:xfrm>
          <a:prstGeom prst="rect">
            <a:avLst/>
          </a:prstGeom>
          <a:noFill/>
        </p:spPr>
        <p:txBody>
          <a:bodyPr wrap="square" rtlCol="0">
            <a:spAutoFit/>
          </a:bodyPr>
          <a:lstStyle/>
          <a:p>
            <a:r>
              <a:rPr lang="en-IE" sz="2400" dirty="0"/>
              <a:t>Transmission Control Protocol / Internet Protocol (TCP/IP) refers to a suite of protocols used to send and receive messages over the internet. The TCP/IP protocol suite contains a number of different layers.</a:t>
            </a:r>
          </a:p>
          <a:p>
            <a:endParaRPr lang="en-IE" sz="2400" dirty="0"/>
          </a:p>
          <a:p>
            <a:r>
              <a:rPr lang="en-US" sz="2400" b="1" dirty="0"/>
              <a:t>1. **Application Layer**</a:t>
            </a:r>
            <a:r>
              <a:rPr lang="en-US" sz="2400" dirty="0"/>
              <a:t>: encodes / decodes the message into a form that is understood by the sender and the recipient devices using protocols such as HTTP, FTP and SMTP.</a:t>
            </a:r>
          </a:p>
          <a:p>
            <a:r>
              <a:rPr lang="en-US" sz="2400" dirty="0"/>
              <a:t>   </a:t>
            </a:r>
          </a:p>
          <a:p>
            <a:r>
              <a:rPr lang="en-US" sz="2400" b="1" dirty="0"/>
              <a:t>2. **Transport Layer**</a:t>
            </a:r>
            <a:r>
              <a:rPr lang="en-US" sz="2400" dirty="0"/>
              <a:t>: </a:t>
            </a:r>
            <a:r>
              <a:rPr lang="en-US" sz="2400" b="1" dirty="0"/>
              <a:t>**</a:t>
            </a:r>
            <a:r>
              <a:rPr lang="en-US" sz="2400" dirty="0"/>
              <a:t>: breaks down the message into small pieces called packets. Each packet is given a packet number and the total number of packets. The recipient uses this information to re-assemble the packets in the correct order. It also allows the recipient to see if there are any missing packets. .This  uses protocols like </a:t>
            </a:r>
            <a:r>
              <a:rPr lang="en-US" sz="2400" b="1" dirty="0"/>
              <a:t>TCP</a:t>
            </a:r>
            <a:r>
              <a:rPr lang="en-US" sz="2400" dirty="0"/>
              <a:t> (Transmission Control Protocol)</a:t>
            </a:r>
          </a:p>
        </p:txBody>
      </p:sp>
    </p:spTree>
    <p:extLst>
      <p:ext uri="{BB962C8B-B14F-4D97-AF65-F5344CB8AC3E}">
        <p14:creationId xmlns:p14="http://schemas.microsoft.com/office/powerpoint/2010/main" val="32694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CA47F-638A-7061-0522-9931DDED0ACD}"/>
              </a:ext>
            </a:extLst>
          </p:cNvPr>
          <p:cNvSpPr>
            <a:spLocks noGrp="1"/>
          </p:cNvSpPr>
          <p:nvPr>
            <p:ph type="title"/>
          </p:nvPr>
        </p:nvSpPr>
        <p:spPr>
          <a:xfrm>
            <a:off x="762000" y="0"/>
            <a:ext cx="10668000" cy="1162050"/>
          </a:xfrm>
        </p:spPr>
        <p:txBody>
          <a:bodyPr/>
          <a:lstStyle/>
          <a:p>
            <a:r>
              <a:rPr lang="en-IE" dirty="0"/>
              <a:t>TCP / IP Suite of Protocols</a:t>
            </a:r>
          </a:p>
        </p:txBody>
      </p:sp>
      <p:sp>
        <p:nvSpPr>
          <p:cNvPr id="3" name="TextBox 2">
            <a:extLst>
              <a:ext uri="{FF2B5EF4-FFF2-40B4-BE49-F238E27FC236}">
                <a16:creationId xmlns:a16="http://schemas.microsoft.com/office/drawing/2014/main" id="{A1611EEB-FD87-1C9F-36CF-A9C3ECEAF8B9}"/>
              </a:ext>
            </a:extLst>
          </p:cNvPr>
          <p:cNvSpPr txBox="1"/>
          <p:nvPr/>
        </p:nvSpPr>
        <p:spPr>
          <a:xfrm>
            <a:off x="761999" y="948690"/>
            <a:ext cx="10992035" cy="4154984"/>
          </a:xfrm>
          <a:prstGeom prst="rect">
            <a:avLst/>
          </a:prstGeom>
          <a:noFill/>
        </p:spPr>
        <p:txBody>
          <a:bodyPr wrap="square" rtlCol="0">
            <a:spAutoFit/>
          </a:bodyPr>
          <a:lstStyle/>
          <a:p>
            <a:r>
              <a:rPr lang="en-IE" sz="2400" dirty="0"/>
              <a:t>Transmission Control Protocol / Internet Protocol (TCP/IP) refers to a suite of protocols used to send and receive messages over the internet. The TCP/IP protocol suite contains a number of different layers.</a:t>
            </a:r>
          </a:p>
          <a:p>
            <a:endParaRPr lang="en-IE" sz="2400" dirty="0"/>
          </a:p>
          <a:p>
            <a:r>
              <a:rPr lang="en-US" sz="2400" b="1" dirty="0"/>
              <a:t>3. **Internet Layer**</a:t>
            </a:r>
            <a:r>
              <a:rPr lang="en-US" sz="2400" dirty="0"/>
              <a:t>: Also known as the Network </a:t>
            </a:r>
            <a:r>
              <a:rPr lang="en-US" sz="2400" dirty="0" err="1"/>
              <a:t>Layer,adds</a:t>
            </a:r>
            <a:r>
              <a:rPr lang="en-US" sz="2400" dirty="0"/>
              <a:t> the sender’s IP address and that of the recipient. The network then knows where to send the message, and where it came from. The primary protocol at this layer is IP (Internet Protocol</a:t>
            </a:r>
          </a:p>
          <a:p>
            <a:r>
              <a:rPr lang="en-US" sz="2400" dirty="0"/>
              <a:t>   </a:t>
            </a:r>
          </a:p>
          <a:p>
            <a:r>
              <a:rPr lang="en-US" sz="2400" b="1" dirty="0"/>
              <a:t>4. **Link Layer**: </a:t>
            </a:r>
            <a:r>
              <a:rPr lang="en-US" sz="2400" dirty="0"/>
              <a:t>enables the physical transfer of packets between nodes on a network, and between one network and another. It includes protocols that govern communication within a single network segment, such as Ethernet </a:t>
            </a:r>
            <a:r>
              <a:rPr lang="en-US" sz="2400"/>
              <a:t>or </a:t>
            </a:r>
            <a:r>
              <a:rPr lang="en-US" sz="2400" b="1"/>
              <a:t>Wi-Fi</a:t>
            </a:r>
            <a:endParaRPr lang="en-US" sz="2400" dirty="0"/>
          </a:p>
        </p:txBody>
      </p:sp>
    </p:spTree>
    <p:extLst>
      <p:ext uri="{BB962C8B-B14F-4D97-AF65-F5344CB8AC3E}">
        <p14:creationId xmlns:p14="http://schemas.microsoft.com/office/powerpoint/2010/main" val="218327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152333" y="-89523"/>
            <a:ext cx="7775815" cy="984583"/>
          </a:xfrm>
        </p:spPr>
        <p:txBody>
          <a:bodyPr>
            <a:normAutofit fontScale="90000"/>
          </a:bodyPr>
          <a:lstStyle/>
          <a:p>
            <a:r>
              <a:rPr lang="en-IE" b="1" dirty="0"/>
              <a:t>Communication Protocols</a:t>
            </a:r>
            <a:endParaRPr lang="en-US" dirty="0"/>
          </a:p>
        </p:txBody>
      </p:sp>
      <p:pic>
        <p:nvPicPr>
          <p:cNvPr id="6" name="Picture 5">
            <a:extLst>
              <a:ext uri="{FF2B5EF4-FFF2-40B4-BE49-F238E27FC236}">
                <a16:creationId xmlns:a16="http://schemas.microsoft.com/office/drawing/2014/main" id="{393121C2-CEBB-45B9-844F-688D09CB6BED}"/>
              </a:ext>
            </a:extLst>
          </p:cNvPr>
          <p:cNvPicPr>
            <a:picLocks noChangeAspect="1"/>
          </p:cNvPicPr>
          <p:nvPr/>
        </p:nvPicPr>
        <p:blipFill>
          <a:blip r:embed="rId2"/>
          <a:stretch>
            <a:fillRect/>
          </a:stretch>
        </p:blipFill>
        <p:spPr>
          <a:xfrm>
            <a:off x="7092896" y="213538"/>
            <a:ext cx="4702744" cy="3215462"/>
          </a:xfrm>
          <a:prstGeom prst="rect">
            <a:avLst/>
          </a:prstGeom>
        </p:spPr>
      </p:pic>
      <p:sp>
        <p:nvSpPr>
          <p:cNvPr id="7" name="TextBox 6">
            <a:extLst>
              <a:ext uri="{FF2B5EF4-FFF2-40B4-BE49-F238E27FC236}">
                <a16:creationId xmlns:a16="http://schemas.microsoft.com/office/drawing/2014/main" id="{0FF0B6F3-B705-4682-9916-C97CAE4B4609}"/>
              </a:ext>
            </a:extLst>
          </p:cNvPr>
          <p:cNvSpPr txBox="1"/>
          <p:nvPr/>
        </p:nvSpPr>
        <p:spPr>
          <a:xfrm>
            <a:off x="288398" y="647410"/>
            <a:ext cx="6804497" cy="5573770"/>
          </a:xfrm>
          <a:prstGeom prst="rect">
            <a:avLst/>
          </a:prstGeom>
          <a:noFill/>
        </p:spPr>
        <p:txBody>
          <a:bodyPr wrap="square" lIns="91440" tIns="45720" rIns="91440" bIns="45720" rtlCol="0" anchor="t">
            <a:spAutoFit/>
          </a:bodyPr>
          <a:lstStyle/>
          <a:p>
            <a:pPr marL="342900" indent="-342900">
              <a:lnSpc>
                <a:spcPct val="150000"/>
              </a:lnSpc>
              <a:buFont typeface="Arial" panose="020B0604020202020204" pitchFamily="34" charset="0"/>
              <a:buChar char="•"/>
            </a:pPr>
            <a:r>
              <a:rPr lang="en-IE" sz="2000" b="1" dirty="0"/>
              <a:t>Client - Server Model</a:t>
            </a:r>
            <a:endParaRPr lang="en-IE" sz="2000" dirty="0">
              <a:cs typeface="Calibri" panose="020F0502020204030204"/>
            </a:endParaRPr>
          </a:p>
          <a:p>
            <a:pPr>
              <a:lnSpc>
                <a:spcPct val="150000"/>
              </a:lnSpc>
            </a:pPr>
            <a:r>
              <a:rPr lang="en-IE" sz="2000" dirty="0">
                <a:cs typeface="Calibri" panose="020F0502020204030204"/>
              </a:rPr>
              <a:t>This is the path taken by a client request, via the internet, to a particular server.</a:t>
            </a:r>
          </a:p>
          <a:p>
            <a:pPr>
              <a:lnSpc>
                <a:spcPct val="150000"/>
              </a:lnSpc>
            </a:pPr>
            <a:r>
              <a:rPr lang="en-IE" sz="2000" dirty="0">
                <a:cs typeface="Calibri" panose="020F0502020204030204"/>
              </a:rPr>
              <a:t>The request travels “down” through the </a:t>
            </a:r>
            <a:r>
              <a:rPr lang="en-IE" sz="2000" dirty="0" err="1">
                <a:cs typeface="Calibri" panose="020F0502020204030204"/>
              </a:rPr>
              <a:t>the</a:t>
            </a:r>
            <a:r>
              <a:rPr lang="en-IE" sz="2000" dirty="0">
                <a:cs typeface="Calibri" panose="020F0502020204030204"/>
              </a:rPr>
              <a:t> protocol layers in the client, </a:t>
            </a:r>
          </a:p>
          <a:p>
            <a:pPr>
              <a:lnSpc>
                <a:spcPct val="150000"/>
              </a:lnSpc>
            </a:pPr>
            <a:r>
              <a:rPr lang="en-IE" sz="2000" dirty="0">
                <a:cs typeface="Calibri" panose="020F0502020204030204"/>
              </a:rPr>
              <a:t>then through the internet,</a:t>
            </a:r>
          </a:p>
          <a:p>
            <a:pPr>
              <a:lnSpc>
                <a:spcPct val="150000"/>
              </a:lnSpc>
            </a:pPr>
            <a:r>
              <a:rPr lang="en-IE" sz="2000" dirty="0">
                <a:cs typeface="Calibri" panose="020F0502020204030204"/>
              </a:rPr>
              <a:t>The passes “up” through the protocol layers in the </a:t>
            </a:r>
            <a:r>
              <a:rPr lang="en-IE" dirty="0">
                <a:cs typeface="Calibri" panose="020F0502020204030204"/>
              </a:rPr>
              <a:t>server</a:t>
            </a:r>
            <a:r>
              <a:rPr lang="en-IE" sz="2000" dirty="0">
                <a:cs typeface="Calibri" panose="020F0502020204030204"/>
              </a:rPr>
              <a:t>.</a:t>
            </a:r>
          </a:p>
          <a:p>
            <a:pPr>
              <a:lnSpc>
                <a:spcPct val="150000"/>
              </a:lnSpc>
            </a:pPr>
            <a:r>
              <a:rPr lang="en-IE" sz="2000" dirty="0">
                <a:cs typeface="Calibri" panose="020F0502020204030204"/>
              </a:rPr>
              <a:t>Request is then handled by the server and the information is sent back to the client via the same path</a:t>
            </a:r>
          </a:p>
          <a:p>
            <a:pPr>
              <a:lnSpc>
                <a:spcPct val="150000"/>
              </a:lnSpc>
            </a:pPr>
            <a:endParaRPr lang="en-IE" sz="2000" dirty="0">
              <a:cs typeface="Calibri" panose="020F0502020204030204"/>
            </a:endParaRPr>
          </a:p>
        </p:txBody>
      </p:sp>
    </p:spTree>
    <p:extLst>
      <p:ext uri="{BB962C8B-B14F-4D97-AF65-F5344CB8AC3E}">
        <p14:creationId xmlns:p14="http://schemas.microsoft.com/office/powerpoint/2010/main" val="1793433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3E5E2-8576-A37C-299D-6F1A2BD51330}"/>
              </a:ext>
            </a:extLst>
          </p:cNvPr>
          <p:cNvSpPr>
            <a:spLocks noGrp="1"/>
          </p:cNvSpPr>
          <p:nvPr>
            <p:ph type="title"/>
          </p:nvPr>
        </p:nvSpPr>
        <p:spPr>
          <a:xfrm>
            <a:off x="755301" y="250708"/>
            <a:ext cx="10058400" cy="1371600"/>
          </a:xfrm>
        </p:spPr>
        <p:txBody>
          <a:bodyPr/>
          <a:lstStyle/>
          <a:p>
            <a:r>
              <a:rPr lang="en-IE" dirty="0"/>
              <a:t>Exam Questions</a:t>
            </a:r>
          </a:p>
        </p:txBody>
      </p:sp>
      <p:pic>
        <p:nvPicPr>
          <p:cNvPr id="6" name="Picture 5">
            <a:extLst>
              <a:ext uri="{FF2B5EF4-FFF2-40B4-BE49-F238E27FC236}">
                <a16:creationId xmlns:a16="http://schemas.microsoft.com/office/drawing/2014/main" id="{3A1E1C83-D1E5-EA84-53AE-41A9EE769148}"/>
              </a:ext>
            </a:extLst>
          </p:cNvPr>
          <p:cNvPicPr>
            <a:picLocks noChangeAspect="1"/>
          </p:cNvPicPr>
          <p:nvPr/>
        </p:nvPicPr>
        <p:blipFill>
          <a:blip r:embed="rId2"/>
          <a:stretch>
            <a:fillRect/>
          </a:stretch>
        </p:blipFill>
        <p:spPr>
          <a:xfrm>
            <a:off x="322227" y="1414672"/>
            <a:ext cx="9839325" cy="1476375"/>
          </a:xfrm>
          <a:prstGeom prst="rect">
            <a:avLst/>
          </a:prstGeom>
        </p:spPr>
      </p:pic>
      <p:pic>
        <p:nvPicPr>
          <p:cNvPr id="8" name="Picture 7">
            <a:extLst>
              <a:ext uri="{FF2B5EF4-FFF2-40B4-BE49-F238E27FC236}">
                <a16:creationId xmlns:a16="http://schemas.microsoft.com/office/drawing/2014/main" id="{3CF46700-1FBD-3C35-676A-6C5DA35FF430}"/>
              </a:ext>
            </a:extLst>
          </p:cNvPr>
          <p:cNvPicPr>
            <a:picLocks noChangeAspect="1"/>
          </p:cNvPicPr>
          <p:nvPr/>
        </p:nvPicPr>
        <p:blipFill>
          <a:blip r:embed="rId3"/>
          <a:stretch>
            <a:fillRect/>
          </a:stretch>
        </p:blipFill>
        <p:spPr>
          <a:xfrm>
            <a:off x="418106" y="3181368"/>
            <a:ext cx="9305925" cy="2228850"/>
          </a:xfrm>
          <a:prstGeom prst="rect">
            <a:avLst/>
          </a:prstGeom>
        </p:spPr>
      </p:pic>
    </p:spTree>
    <p:extLst>
      <p:ext uri="{BB962C8B-B14F-4D97-AF65-F5344CB8AC3E}">
        <p14:creationId xmlns:p14="http://schemas.microsoft.com/office/powerpoint/2010/main" val="2057696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B46AAC-5990-3332-8D77-B0B05EC61D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D33755-D0BA-B2BE-E265-E66ADF92A3D5}"/>
              </a:ext>
            </a:extLst>
          </p:cNvPr>
          <p:cNvSpPr>
            <a:spLocks noGrp="1"/>
          </p:cNvSpPr>
          <p:nvPr>
            <p:ph type="title"/>
          </p:nvPr>
        </p:nvSpPr>
        <p:spPr/>
        <p:txBody>
          <a:bodyPr/>
          <a:lstStyle/>
          <a:p>
            <a:r>
              <a:rPr lang="en-IE" dirty="0"/>
              <a:t>Exam Questions</a:t>
            </a:r>
          </a:p>
        </p:txBody>
      </p:sp>
      <p:pic>
        <p:nvPicPr>
          <p:cNvPr id="7" name="Picture 6">
            <a:extLst>
              <a:ext uri="{FF2B5EF4-FFF2-40B4-BE49-F238E27FC236}">
                <a16:creationId xmlns:a16="http://schemas.microsoft.com/office/drawing/2014/main" id="{9B8B2FEE-87AA-C05B-7C30-B1E8F584DD1F}"/>
              </a:ext>
            </a:extLst>
          </p:cNvPr>
          <p:cNvPicPr>
            <a:picLocks noChangeAspect="1"/>
          </p:cNvPicPr>
          <p:nvPr/>
        </p:nvPicPr>
        <p:blipFill>
          <a:blip r:embed="rId2"/>
          <a:stretch>
            <a:fillRect/>
          </a:stretch>
        </p:blipFill>
        <p:spPr>
          <a:xfrm>
            <a:off x="600546" y="2014194"/>
            <a:ext cx="9363075" cy="2905125"/>
          </a:xfrm>
          <a:prstGeom prst="rect">
            <a:avLst/>
          </a:prstGeom>
        </p:spPr>
      </p:pic>
    </p:spTree>
    <p:extLst>
      <p:ext uri="{BB962C8B-B14F-4D97-AF65-F5344CB8AC3E}">
        <p14:creationId xmlns:p14="http://schemas.microsoft.com/office/powerpoint/2010/main" val="42195142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E212D3-275E-F179-487A-1627490BEA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3E710B-52D2-CDBB-CE54-0155567D9986}"/>
              </a:ext>
            </a:extLst>
          </p:cNvPr>
          <p:cNvSpPr>
            <a:spLocks noGrp="1"/>
          </p:cNvSpPr>
          <p:nvPr>
            <p:ph type="title"/>
          </p:nvPr>
        </p:nvSpPr>
        <p:spPr>
          <a:xfrm>
            <a:off x="838200" y="36115"/>
            <a:ext cx="10515600" cy="589468"/>
          </a:xfrm>
        </p:spPr>
        <p:txBody>
          <a:bodyPr>
            <a:normAutofit fontScale="90000"/>
          </a:bodyPr>
          <a:lstStyle/>
          <a:p>
            <a:r>
              <a:rPr lang="en-IE" dirty="0"/>
              <a:t>Exam Questions</a:t>
            </a:r>
          </a:p>
        </p:txBody>
      </p:sp>
      <p:pic>
        <p:nvPicPr>
          <p:cNvPr id="6" name="Picture 5">
            <a:extLst>
              <a:ext uri="{FF2B5EF4-FFF2-40B4-BE49-F238E27FC236}">
                <a16:creationId xmlns:a16="http://schemas.microsoft.com/office/drawing/2014/main" id="{87CE406B-F046-9B28-C411-0C0114077A0A}"/>
              </a:ext>
            </a:extLst>
          </p:cNvPr>
          <p:cNvPicPr>
            <a:picLocks noChangeAspect="1"/>
          </p:cNvPicPr>
          <p:nvPr/>
        </p:nvPicPr>
        <p:blipFill>
          <a:blip r:embed="rId2"/>
          <a:stretch>
            <a:fillRect/>
          </a:stretch>
        </p:blipFill>
        <p:spPr>
          <a:xfrm>
            <a:off x="727668" y="5490099"/>
            <a:ext cx="8915400" cy="914400"/>
          </a:xfrm>
          <a:prstGeom prst="rect">
            <a:avLst/>
          </a:prstGeom>
        </p:spPr>
      </p:pic>
      <p:pic>
        <p:nvPicPr>
          <p:cNvPr id="9" name="Picture 8">
            <a:extLst>
              <a:ext uri="{FF2B5EF4-FFF2-40B4-BE49-F238E27FC236}">
                <a16:creationId xmlns:a16="http://schemas.microsoft.com/office/drawing/2014/main" id="{53877F61-4E92-5B98-02CB-87204753E72E}"/>
              </a:ext>
            </a:extLst>
          </p:cNvPr>
          <p:cNvPicPr>
            <a:picLocks noChangeAspect="1"/>
          </p:cNvPicPr>
          <p:nvPr/>
        </p:nvPicPr>
        <p:blipFill>
          <a:blip r:embed="rId3"/>
          <a:stretch>
            <a:fillRect/>
          </a:stretch>
        </p:blipFill>
        <p:spPr>
          <a:xfrm>
            <a:off x="838200" y="634566"/>
            <a:ext cx="9372600" cy="4695825"/>
          </a:xfrm>
          <a:prstGeom prst="rect">
            <a:avLst/>
          </a:prstGeom>
        </p:spPr>
      </p:pic>
    </p:spTree>
    <p:extLst>
      <p:ext uri="{BB962C8B-B14F-4D97-AF65-F5344CB8AC3E}">
        <p14:creationId xmlns:p14="http://schemas.microsoft.com/office/powerpoint/2010/main" val="24373548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199" y="161926"/>
            <a:ext cx="9191625" cy="984583"/>
          </a:xfrm>
        </p:spPr>
        <p:txBody>
          <a:bodyPr>
            <a:normAutofit/>
          </a:bodyPr>
          <a:lstStyle/>
          <a:p>
            <a:r>
              <a:rPr lang="en-IE" b="1" dirty="0"/>
              <a:t>HTTP (</a:t>
            </a:r>
            <a:r>
              <a:rPr lang="en-IE" sz="3600" b="1" dirty="0"/>
              <a:t>Communication Protocols)</a:t>
            </a:r>
            <a:endParaRPr lang="en-IE" sz="3400" dirty="0"/>
          </a:p>
        </p:txBody>
      </p:sp>
      <p:sp>
        <p:nvSpPr>
          <p:cNvPr id="3" name="TextBox 2">
            <a:extLst>
              <a:ext uri="{FF2B5EF4-FFF2-40B4-BE49-F238E27FC236}">
                <a16:creationId xmlns:a16="http://schemas.microsoft.com/office/drawing/2014/main" id="{6BCE7EA9-B401-4FFF-B5D0-B0C213869C0D}"/>
              </a:ext>
            </a:extLst>
          </p:cNvPr>
          <p:cNvSpPr txBox="1"/>
          <p:nvPr/>
        </p:nvSpPr>
        <p:spPr>
          <a:xfrm>
            <a:off x="600075" y="1146509"/>
            <a:ext cx="10515600" cy="10334176"/>
          </a:xfrm>
          <a:prstGeom prst="rect">
            <a:avLst/>
          </a:prstGeom>
          <a:noFill/>
        </p:spPr>
        <p:txBody>
          <a:bodyPr wrap="square" lIns="91440" tIns="45720" rIns="91440" bIns="45720" rtlCol="0" anchor="t">
            <a:spAutoFit/>
          </a:bodyPr>
          <a:lstStyle/>
          <a:p>
            <a:pPr marL="342900" indent="-342900">
              <a:lnSpc>
                <a:spcPct val="200000"/>
              </a:lnSpc>
              <a:buFont typeface="Arial" panose="020B0604020202020204" pitchFamily="34" charset="0"/>
              <a:buChar char="•"/>
            </a:pPr>
            <a:r>
              <a:rPr lang="en-IE" sz="2400" b="1" dirty="0"/>
              <a:t>HTTP </a:t>
            </a:r>
            <a:r>
              <a:rPr lang="en-IE" sz="2400" dirty="0"/>
              <a:t>– Hyper Text Transfer Protocol -&gt; </a:t>
            </a:r>
            <a:r>
              <a:rPr lang="en-IE" sz="2400" b="1" dirty="0">
                <a:solidFill>
                  <a:srgbClr val="FF0000"/>
                </a:solidFill>
              </a:rPr>
              <a:t>Application Layer</a:t>
            </a:r>
            <a:endParaRPr lang="en-IE" sz="2400" b="1" dirty="0">
              <a:cs typeface="Calibri"/>
            </a:endParaRPr>
          </a:p>
          <a:p>
            <a:pPr lvl="1">
              <a:lnSpc>
                <a:spcPct val="200000"/>
              </a:lnSpc>
            </a:pPr>
            <a:r>
              <a:rPr lang="en-IE" sz="2400" dirty="0"/>
              <a:t>- Shown at the beginning of web addresses</a:t>
            </a:r>
          </a:p>
          <a:p>
            <a:pPr marL="800100" lvl="1" indent="-342900">
              <a:lnSpc>
                <a:spcPct val="200000"/>
              </a:lnSpc>
              <a:buFontTx/>
              <a:buChar char="-"/>
            </a:pPr>
            <a:r>
              <a:rPr lang="en-IE" sz="2400" dirty="0"/>
              <a:t>Operates in the application (program) layer of the network</a:t>
            </a:r>
          </a:p>
          <a:p>
            <a:pPr marL="800100" lvl="1" indent="-342900">
              <a:lnSpc>
                <a:spcPct val="200000"/>
              </a:lnSpc>
              <a:buFontTx/>
              <a:buChar char="-"/>
            </a:pPr>
            <a:r>
              <a:rPr lang="en-IE" sz="2400" dirty="0"/>
              <a:t>Known as the request-response protocol as it allows a client to issue a request for a resource (e.g. website) and the server to respond to the right computer with the resource required. </a:t>
            </a:r>
          </a:p>
          <a:p>
            <a:pPr marL="800100" lvl="1" indent="-342900">
              <a:lnSpc>
                <a:spcPct val="200000"/>
              </a:lnSpc>
              <a:buFontTx/>
              <a:buChar char="-"/>
            </a:pPr>
            <a:endParaRPr lang="en-IE" sz="2400" dirty="0"/>
          </a:p>
          <a:p>
            <a:pPr marL="800100" lvl="1" indent="-342900">
              <a:lnSpc>
                <a:spcPct val="200000"/>
              </a:lnSpc>
              <a:buFontTx/>
              <a:buChar char="-"/>
            </a:pPr>
            <a:endParaRPr lang="en-IE" sz="2400" dirty="0"/>
          </a:p>
          <a:p>
            <a:pPr marL="800100" lvl="1" indent="-342900">
              <a:lnSpc>
                <a:spcPct val="200000"/>
              </a:lnSpc>
              <a:buFontTx/>
              <a:buChar char="-"/>
            </a:pPr>
            <a:endParaRPr lang="en-IE" sz="2400" dirty="0"/>
          </a:p>
          <a:p>
            <a:pPr lvl="1">
              <a:lnSpc>
                <a:spcPct val="200000"/>
              </a:lnSpc>
            </a:pPr>
            <a:endParaRPr lang="en-IE" sz="2400" dirty="0"/>
          </a:p>
          <a:p>
            <a:pPr lvl="1">
              <a:lnSpc>
                <a:spcPct val="200000"/>
              </a:lnSpc>
            </a:pPr>
            <a:endParaRPr lang="en-IE" sz="2400" dirty="0"/>
          </a:p>
          <a:p>
            <a:pPr lvl="1">
              <a:lnSpc>
                <a:spcPct val="200000"/>
              </a:lnSpc>
            </a:pPr>
            <a:endParaRPr lang="en-IE" sz="2400" dirty="0"/>
          </a:p>
          <a:p>
            <a:pPr marL="800100" lvl="1" indent="-342900">
              <a:lnSpc>
                <a:spcPct val="200000"/>
              </a:lnSpc>
              <a:buFont typeface="Arial" panose="020B0604020202020204" pitchFamily="34" charset="0"/>
              <a:buChar char="•"/>
            </a:pPr>
            <a:endParaRPr lang="en-IE" sz="2400" dirty="0"/>
          </a:p>
          <a:p>
            <a:pPr lvl="1">
              <a:lnSpc>
                <a:spcPct val="200000"/>
              </a:lnSpc>
            </a:pPr>
            <a:endParaRPr lang="en-IE" sz="2400" dirty="0"/>
          </a:p>
        </p:txBody>
      </p:sp>
    </p:spTree>
    <p:extLst>
      <p:ext uri="{BB962C8B-B14F-4D97-AF65-F5344CB8AC3E}">
        <p14:creationId xmlns:p14="http://schemas.microsoft.com/office/powerpoint/2010/main" val="1387806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199" y="161926"/>
            <a:ext cx="8677275" cy="984583"/>
          </a:xfrm>
        </p:spPr>
        <p:txBody>
          <a:bodyPr>
            <a:normAutofit/>
          </a:bodyPr>
          <a:lstStyle/>
          <a:p>
            <a:r>
              <a:rPr lang="en-IE" b="1" dirty="0"/>
              <a:t>HTTPS </a:t>
            </a:r>
            <a:r>
              <a:rPr lang="en-IE" sz="3600" b="1" dirty="0"/>
              <a:t>(</a:t>
            </a:r>
            <a:r>
              <a:rPr lang="en-IE" sz="3200" b="1" dirty="0"/>
              <a:t>Communication Protocols)</a:t>
            </a:r>
            <a:endParaRPr lang="en-IE" sz="3400" dirty="0"/>
          </a:p>
        </p:txBody>
      </p:sp>
      <p:sp>
        <p:nvSpPr>
          <p:cNvPr id="3" name="TextBox 2">
            <a:extLst>
              <a:ext uri="{FF2B5EF4-FFF2-40B4-BE49-F238E27FC236}">
                <a16:creationId xmlns:a16="http://schemas.microsoft.com/office/drawing/2014/main" id="{6BCE7EA9-B401-4FFF-B5D0-B0C213869C0D}"/>
              </a:ext>
            </a:extLst>
          </p:cNvPr>
          <p:cNvSpPr txBox="1"/>
          <p:nvPr/>
        </p:nvSpPr>
        <p:spPr>
          <a:xfrm>
            <a:off x="600075" y="1146509"/>
            <a:ext cx="10515600" cy="4304192"/>
          </a:xfrm>
          <a:prstGeom prst="rect">
            <a:avLst/>
          </a:prstGeom>
          <a:noFill/>
        </p:spPr>
        <p:txBody>
          <a:bodyPr wrap="square" lIns="91440" tIns="45720" rIns="91440" bIns="45720" rtlCol="0" anchor="t">
            <a:spAutoFit/>
          </a:bodyPr>
          <a:lstStyle/>
          <a:p>
            <a:pPr marL="342900" indent="-342900">
              <a:lnSpc>
                <a:spcPct val="200000"/>
              </a:lnSpc>
              <a:buFont typeface="Arial" panose="020B0604020202020204" pitchFamily="34" charset="0"/>
              <a:buChar char="•"/>
            </a:pPr>
            <a:r>
              <a:rPr lang="en-IE" sz="2000" b="1" dirty="0"/>
              <a:t>HTTPS - </a:t>
            </a:r>
            <a:r>
              <a:rPr lang="en-IE" sz="2000" dirty="0"/>
              <a:t>Hyper Text Transfer Protocol Secure</a:t>
            </a:r>
            <a:endParaRPr lang="en-IE" sz="2000" b="1" dirty="0"/>
          </a:p>
          <a:p>
            <a:pPr marL="342900" indent="-342900">
              <a:lnSpc>
                <a:spcPct val="200000"/>
              </a:lnSpc>
              <a:buFont typeface="Arial" panose="020B0604020202020204" pitchFamily="34" charset="0"/>
              <a:buChar char="•"/>
            </a:pPr>
            <a:r>
              <a:rPr lang="en-IE" sz="2000" dirty="0"/>
              <a:t>- is the secure version of HTTP which automatically encrypts all traffic to and from the server.</a:t>
            </a:r>
          </a:p>
          <a:p>
            <a:pPr marL="342900" indent="-342900">
              <a:lnSpc>
                <a:spcPct val="200000"/>
              </a:lnSpc>
              <a:buFont typeface="Arial" panose="020B0604020202020204" pitchFamily="34" charset="0"/>
              <a:buChar char="•"/>
            </a:pPr>
            <a:r>
              <a:rPr lang="en-IE" sz="2000" dirty="0"/>
              <a:t>- theoretically, anyone intercepting communications between the client and the server can’t read the messages. (They are encrypted)</a:t>
            </a:r>
          </a:p>
          <a:p>
            <a:pPr marL="342900" indent="-342900">
              <a:lnSpc>
                <a:spcPct val="200000"/>
              </a:lnSpc>
              <a:buFont typeface="Arial" panose="020B0604020202020204" pitchFamily="34" charset="0"/>
              <a:buChar char="•"/>
            </a:pPr>
            <a:r>
              <a:rPr lang="en-IE" sz="2000" dirty="0"/>
              <a:t>- This has allowed for secure banking and online shopping to become as popular as they are.</a:t>
            </a:r>
          </a:p>
        </p:txBody>
      </p:sp>
    </p:spTree>
    <p:extLst>
      <p:ext uri="{BB962C8B-B14F-4D97-AF65-F5344CB8AC3E}">
        <p14:creationId xmlns:p14="http://schemas.microsoft.com/office/powerpoint/2010/main" val="7875787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199" y="571501"/>
            <a:ext cx="9172575" cy="984583"/>
          </a:xfrm>
        </p:spPr>
        <p:txBody>
          <a:bodyPr>
            <a:normAutofit/>
          </a:bodyPr>
          <a:lstStyle/>
          <a:p>
            <a:r>
              <a:rPr lang="en-IE" b="1" dirty="0"/>
              <a:t>TCP</a:t>
            </a:r>
            <a:r>
              <a:rPr lang="en-IE" sz="3600" b="1" dirty="0"/>
              <a:t> (</a:t>
            </a:r>
            <a:r>
              <a:rPr lang="en-IE" sz="3200" b="1" dirty="0"/>
              <a:t>Communication Protocols)</a:t>
            </a:r>
            <a:endParaRPr lang="en-IE" sz="3400" dirty="0"/>
          </a:p>
        </p:txBody>
      </p:sp>
      <p:sp>
        <p:nvSpPr>
          <p:cNvPr id="8" name="TextBox 7">
            <a:extLst>
              <a:ext uri="{FF2B5EF4-FFF2-40B4-BE49-F238E27FC236}">
                <a16:creationId xmlns:a16="http://schemas.microsoft.com/office/drawing/2014/main" id="{35EA5584-14BF-4A72-8BE0-D5DD27DC8AB7}"/>
              </a:ext>
            </a:extLst>
          </p:cNvPr>
          <p:cNvSpPr txBox="1"/>
          <p:nvPr/>
        </p:nvSpPr>
        <p:spPr>
          <a:xfrm>
            <a:off x="1028700" y="1556084"/>
            <a:ext cx="9782175" cy="4471032"/>
          </a:xfrm>
          <a:prstGeom prst="rect">
            <a:avLst/>
          </a:prstGeom>
          <a:noFill/>
        </p:spPr>
        <p:txBody>
          <a:bodyPr wrap="square" rtlCol="0">
            <a:spAutoFit/>
          </a:bodyPr>
          <a:lstStyle/>
          <a:p>
            <a:pPr>
              <a:lnSpc>
                <a:spcPct val="150000"/>
              </a:lnSpc>
            </a:pPr>
            <a:r>
              <a:rPr lang="en-IE" sz="2400" dirty="0"/>
              <a:t>TCP – transmission control protocol -&gt; </a:t>
            </a:r>
            <a:r>
              <a:rPr lang="en-IE" sz="2400" b="1" dirty="0">
                <a:solidFill>
                  <a:srgbClr val="FF0000"/>
                </a:solidFill>
              </a:rPr>
              <a:t>Transport Layer</a:t>
            </a:r>
            <a:endParaRPr lang="en-IE" sz="2400" b="1" dirty="0"/>
          </a:p>
          <a:p>
            <a:pPr marL="342900" indent="-342900">
              <a:lnSpc>
                <a:spcPct val="150000"/>
              </a:lnSpc>
              <a:buFontTx/>
              <a:buChar char="-"/>
            </a:pPr>
            <a:r>
              <a:rPr lang="en-IE" sz="2400" dirty="0"/>
              <a:t>TCP operates at the transport layer, </a:t>
            </a:r>
          </a:p>
          <a:p>
            <a:pPr marL="342900" indent="-342900">
              <a:lnSpc>
                <a:spcPct val="150000"/>
              </a:lnSpc>
              <a:buFontTx/>
              <a:buChar char="-"/>
            </a:pPr>
            <a:r>
              <a:rPr lang="en-IE" sz="2400" dirty="0"/>
              <a:t>The message is broken into “packets” for efficient routing</a:t>
            </a:r>
          </a:p>
          <a:p>
            <a:pPr marL="342900" indent="-342900">
              <a:lnSpc>
                <a:spcPct val="150000"/>
              </a:lnSpc>
              <a:buFontTx/>
              <a:buChar char="-"/>
            </a:pPr>
            <a:r>
              <a:rPr lang="en-US" sz="2400" dirty="0"/>
              <a:t>breaks down the message into small pieces called packets. Each packet is given a packet number and the total number of packets. The recipient uses this information to re-assemble the packets in the correct order. It also allows the recipient to see if there are any missing packets.</a:t>
            </a:r>
            <a:endParaRPr lang="en-IE" sz="2400" dirty="0"/>
          </a:p>
        </p:txBody>
      </p:sp>
    </p:spTree>
    <p:extLst>
      <p:ext uri="{BB962C8B-B14F-4D97-AF65-F5344CB8AC3E}">
        <p14:creationId xmlns:p14="http://schemas.microsoft.com/office/powerpoint/2010/main" val="273355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742949" y="200026"/>
            <a:ext cx="9591675" cy="984583"/>
          </a:xfrm>
        </p:spPr>
        <p:txBody>
          <a:bodyPr>
            <a:normAutofit fontScale="90000"/>
          </a:bodyPr>
          <a:lstStyle/>
          <a:p>
            <a:r>
              <a:rPr lang="en-IE" b="1" dirty="0"/>
              <a:t>IP  - Internet protocol </a:t>
            </a:r>
            <a:r>
              <a:rPr lang="en-IE" sz="3600" b="1" dirty="0"/>
              <a:t>(</a:t>
            </a:r>
            <a:r>
              <a:rPr lang="en-IE" sz="3200" b="1" dirty="0"/>
              <a:t>Communication Protocols) -&gt; </a:t>
            </a:r>
            <a:r>
              <a:rPr lang="en-IE" sz="3200" b="1" dirty="0">
                <a:solidFill>
                  <a:srgbClr val="FF0000"/>
                </a:solidFill>
              </a:rPr>
              <a:t>Network Layer</a:t>
            </a:r>
            <a:endParaRPr lang="en-IE" sz="3400" dirty="0"/>
          </a:p>
        </p:txBody>
      </p:sp>
      <p:sp>
        <p:nvSpPr>
          <p:cNvPr id="3" name="TextBox 2">
            <a:extLst>
              <a:ext uri="{FF2B5EF4-FFF2-40B4-BE49-F238E27FC236}">
                <a16:creationId xmlns:a16="http://schemas.microsoft.com/office/drawing/2014/main" id="{4A2E6832-08A7-4EA3-A3E4-A59BB99C5286}"/>
              </a:ext>
            </a:extLst>
          </p:cNvPr>
          <p:cNvSpPr txBox="1"/>
          <p:nvPr/>
        </p:nvSpPr>
        <p:spPr>
          <a:xfrm>
            <a:off x="0" y="1556084"/>
            <a:ext cx="11763375" cy="3917034"/>
          </a:xfrm>
          <a:prstGeom prst="rect">
            <a:avLst/>
          </a:prstGeom>
          <a:noFill/>
        </p:spPr>
        <p:txBody>
          <a:bodyPr wrap="square" rtlCol="0">
            <a:spAutoFit/>
          </a:bodyPr>
          <a:lstStyle/>
          <a:p>
            <a:pPr marL="342900" indent="-342900">
              <a:lnSpc>
                <a:spcPct val="150000"/>
              </a:lnSpc>
              <a:buFontTx/>
              <a:buChar char="-"/>
            </a:pPr>
            <a:r>
              <a:rPr lang="en-IE" sz="2400" dirty="0"/>
              <a:t>IP operates at the network layer.</a:t>
            </a:r>
          </a:p>
          <a:p>
            <a:pPr marL="342900" indent="-342900">
              <a:lnSpc>
                <a:spcPct val="150000"/>
              </a:lnSpc>
              <a:buFontTx/>
              <a:buChar char="-"/>
            </a:pPr>
            <a:r>
              <a:rPr lang="en-IE" sz="2400" dirty="0"/>
              <a:t>IP is responsible for the routing of packets from the source device to the destination device via a network of inter-connected computer called the internet</a:t>
            </a:r>
          </a:p>
          <a:p>
            <a:pPr marL="342900" indent="-342900">
              <a:lnSpc>
                <a:spcPct val="150000"/>
              </a:lnSpc>
              <a:buFontTx/>
              <a:buChar char="-"/>
            </a:pPr>
            <a:r>
              <a:rPr lang="en-IE" sz="2400" dirty="0"/>
              <a:t>Does this using IP addresses </a:t>
            </a:r>
            <a:r>
              <a:rPr lang="en-IE" sz="2400" dirty="0" err="1"/>
              <a:t>e.g</a:t>
            </a:r>
            <a:r>
              <a:rPr lang="en-IE" sz="2400" dirty="0"/>
              <a:t>  192.168.4.210</a:t>
            </a:r>
          </a:p>
          <a:p>
            <a:pPr marL="342900" indent="-342900">
              <a:lnSpc>
                <a:spcPct val="150000"/>
              </a:lnSpc>
              <a:buFontTx/>
              <a:buChar char="-"/>
            </a:pPr>
            <a:r>
              <a:rPr lang="en-IE" sz="2400" dirty="0"/>
              <a:t>IP address is a unique code that identifies a computer network or particular computer on a network.</a:t>
            </a:r>
          </a:p>
          <a:p>
            <a:pPr>
              <a:lnSpc>
                <a:spcPct val="150000"/>
              </a:lnSpc>
            </a:pPr>
            <a:endParaRPr lang="en-IE" sz="2400" dirty="0"/>
          </a:p>
        </p:txBody>
      </p:sp>
    </p:spTree>
    <p:extLst>
      <p:ext uri="{BB962C8B-B14F-4D97-AF65-F5344CB8AC3E}">
        <p14:creationId xmlns:p14="http://schemas.microsoft.com/office/powerpoint/2010/main" val="1697001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200" y="571501"/>
            <a:ext cx="6250405" cy="984583"/>
          </a:xfrm>
        </p:spPr>
        <p:txBody>
          <a:bodyPr>
            <a:normAutofit/>
          </a:bodyPr>
          <a:lstStyle/>
          <a:p>
            <a:r>
              <a:rPr lang="en-IE" b="1"/>
              <a:t>The Internet</a:t>
            </a:r>
            <a:endParaRPr lang="en-IE" sz="3400" dirty="0"/>
          </a:p>
        </p:txBody>
      </p:sp>
      <p:sp>
        <p:nvSpPr>
          <p:cNvPr id="8" name="TextBox 7">
            <a:extLst>
              <a:ext uri="{FF2B5EF4-FFF2-40B4-BE49-F238E27FC236}">
                <a16:creationId xmlns:a16="http://schemas.microsoft.com/office/drawing/2014/main" id="{BE233975-00D5-4D3D-AB8B-31515E1C348C}"/>
              </a:ext>
            </a:extLst>
          </p:cNvPr>
          <p:cNvSpPr txBox="1"/>
          <p:nvPr/>
        </p:nvSpPr>
        <p:spPr>
          <a:xfrm>
            <a:off x="838200" y="1714503"/>
            <a:ext cx="10515600" cy="430887"/>
          </a:xfrm>
          <a:prstGeom prst="rect">
            <a:avLst/>
          </a:prstGeom>
          <a:noFill/>
        </p:spPr>
        <p:txBody>
          <a:bodyPr wrap="square" rtlCol="0">
            <a:spAutoFit/>
          </a:bodyPr>
          <a:lstStyle/>
          <a:p>
            <a:r>
              <a:rPr lang="en-IE" sz="2200"/>
              <a:t>The Internet is a global network, which allows computers to talk to each other.</a:t>
            </a:r>
            <a:endParaRPr lang="en-IE" sz="2200" dirty="0"/>
          </a:p>
        </p:txBody>
      </p:sp>
      <p:pic>
        <p:nvPicPr>
          <p:cNvPr id="5" name="Picture 4">
            <a:extLst>
              <a:ext uri="{FF2B5EF4-FFF2-40B4-BE49-F238E27FC236}">
                <a16:creationId xmlns:a16="http://schemas.microsoft.com/office/drawing/2014/main" id="{FF258808-B996-4F40-B30A-2C3D23886FE1}"/>
              </a:ext>
            </a:extLst>
          </p:cNvPr>
          <p:cNvPicPr>
            <a:picLocks noChangeAspect="1"/>
          </p:cNvPicPr>
          <p:nvPr/>
        </p:nvPicPr>
        <p:blipFill>
          <a:blip r:embed="rId2"/>
          <a:stretch>
            <a:fillRect/>
          </a:stretch>
        </p:blipFill>
        <p:spPr>
          <a:xfrm>
            <a:off x="723900" y="2600587"/>
            <a:ext cx="10744200" cy="3757301"/>
          </a:xfrm>
          <a:prstGeom prst="rect">
            <a:avLst/>
          </a:prstGeom>
        </p:spPr>
      </p:pic>
      <p:sp>
        <p:nvSpPr>
          <p:cNvPr id="11" name="TextBox 10">
            <a:extLst>
              <a:ext uri="{FF2B5EF4-FFF2-40B4-BE49-F238E27FC236}">
                <a16:creationId xmlns:a16="http://schemas.microsoft.com/office/drawing/2014/main" id="{7E8FE558-8947-461B-9CD0-C39CFFB078F4}"/>
              </a:ext>
            </a:extLst>
          </p:cNvPr>
          <p:cNvSpPr txBox="1"/>
          <p:nvPr/>
        </p:nvSpPr>
        <p:spPr>
          <a:xfrm>
            <a:off x="6096000" y="6520998"/>
            <a:ext cx="5847127" cy="215444"/>
          </a:xfrm>
          <a:prstGeom prst="rect">
            <a:avLst/>
          </a:prstGeom>
          <a:noFill/>
        </p:spPr>
        <p:txBody>
          <a:bodyPr wrap="square" rtlCol="0">
            <a:spAutoFit/>
          </a:bodyPr>
          <a:lstStyle/>
          <a:p>
            <a:r>
              <a:rPr lang="en-IE" sz="800"/>
              <a:t>https://www.telstra.com.sg/content/dam/shared-component-assets/tecom/networks/global-networks/global-internet/hero-banner.jpg</a:t>
            </a:r>
            <a:endParaRPr lang="en-IE" sz="800" dirty="0"/>
          </a:p>
        </p:txBody>
      </p:sp>
    </p:spTree>
    <p:extLst>
      <p:ext uri="{BB962C8B-B14F-4D97-AF65-F5344CB8AC3E}">
        <p14:creationId xmlns:p14="http://schemas.microsoft.com/office/powerpoint/2010/main" val="23980924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200" y="571501"/>
            <a:ext cx="9620250" cy="984583"/>
          </a:xfrm>
        </p:spPr>
        <p:txBody>
          <a:bodyPr>
            <a:normAutofit fontScale="90000"/>
          </a:bodyPr>
          <a:lstStyle/>
          <a:p>
            <a:r>
              <a:rPr lang="en-IE" b="1" dirty="0" err="1"/>
              <a:t>WiFi</a:t>
            </a:r>
            <a:r>
              <a:rPr lang="en-IE" b="1" dirty="0"/>
              <a:t> </a:t>
            </a:r>
            <a:r>
              <a:rPr lang="en-IE" sz="3600" b="1" dirty="0"/>
              <a:t>(</a:t>
            </a:r>
            <a:r>
              <a:rPr lang="en-IE" sz="3200" b="1" dirty="0"/>
              <a:t>Communication Protocols) -&gt; </a:t>
            </a:r>
            <a:r>
              <a:rPr lang="en-IE" sz="3200" b="1" dirty="0">
                <a:solidFill>
                  <a:srgbClr val="FF0000"/>
                </a:solidFill>
              </a:rPr>
              <a:t>Physical Layer</a:t>
            </a:r>
            <a:endParaRPr lang="en-IE" sz="3400" dirty="0"/>
          </a:p>
        </p:txBody>
      </p:sp>
      <p:sp>
        <p:nvSpPr>
          <p:cNvPr id="3" name="TextBox 2">
            <a:extLst>
              <a:ext uri="{FF2B5EF4-FFF2-40B4-BE49-F238E27FC236}">
                <a16:creationId xmlns:a16="http://schemas.microsoft.com/office/drawing/2014/main" id="{0079BDF8-0F75-4A3D-A5BE-AC1900232A2C}"/>
              </a:ext>
            </a:extLst>
          </p:cNvPr>
          <p:cNvSpPr txBox="1"/>
          <p:nvPr/>
        </p:nvSpPr>
        <p:spPr>
          <a:xfrm>
            <a:off x="0" y="1556084"/>
            <a:ext cx="11763375" cy="2799934"/>
          </a:xfrm>
          <a:prstGeom prst="rect">
            <a:avLst/>
          </a:prstGeom>
          <a:noFill/>
        </p:spPr>
        <p:txBody>
          <a:bodyPr wrap="square" rtlCol="0">
            <a:spAutoFit/>
          </a:bodyPr>
          <a:lstStyle/>
          <a:p>
            <a:pPr marL="342900" indent="-342900">
              <a:lnSpc>
                <a:spcPct val="150000"/>
              </a:lnSpc>
              <a:buFontTx/>
              <a:buChar char="-"/>
            </a:pPr>
            <a:r>
              <a:rPr lang="en-IE" sz="2400" dirty="0"/>
              <a:t>The </a:t>
            </a:r>
            <a:r>
              <a:rPr lang="en-IE" sz="2400" dirty="0" err="1"/>
              <a:t>WiFi</a:t>
            </a:r>
            <a:r>
              <a:rPr lang="en-IE" sz="2400" dirty="0"/>
              <a:t> protocol operates at the physical layer. It manages the flow of data around a </a:t>
            </a:r>
            <a:r>
              <a:rPr lang="en-IE" sz="2400" dirty="0" err="1"/>
              <a:t>WiFi</a:t>
            </a:r>
            <a:r>
              <a:rPr lang="en-IE" sz="2400" dirty="0"/>
              <a:t> network such as the one in your home.</a:t>
            </a:r>
          </a:p>
          <a:p>
            <a:pPr marL="342900" indent="-342900">
              <a:lnSpc>
                <a:spcPct val="150000"/>
              </a:lnSpc>
              <a:buFontTx/>
              <a:buChar char="-"/>
            </a:pPr>
            <a:r>
              <a:rPr lang="en-IE" sz="2400" dirty="0" err="1"/>
              <a:t>WiFi</a:t>
            </a:r>
            <a:r>
              <a:rPr lang="en-IE" sz="2400" dirty="0"/>
              <a:t> is the radio wave technology that allows devices (phones, TVs, laptops, printers) to communicate with each other and access the internet wirelessly.</a:t>
            </a:r>
          </a:p>
          <a:p>
            <a:pPr marL="342900" indent="-342900">
              <a:lnSpc>
                <a:spcPct val="150000"/>
              </a:lnSpc>
              <a:buFontTx/>
              <a:buChar char="-"/>
            </a:pPr>
            <a:endParaRPr lang="en-IE" sz="2400" dirty="0"/>
          </a:p>
        </p:txBody>
      </p:sp>
    </p:spTree>
    <p:extLst>
      <p:ext uri="{BB962C8B-B14F-4D97-AF65-F5344CB8AC3E}">
        <p14:creationId xmlns:p14="http://schemas.microsoft.com/office/powerpoint/2010/main" val="6241426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594A-DFDE-D829-9A83-89983AB1850C}"/>
              </a:ext>
            </a:extLst>
          </p:cNvPr>
          <p:cNvSpPr>
            <a:spLocks noGrp="1"/>
          </p:cNvSpPr>
          <p:nvPr>
            <p:ph type="title"/>
          </p:nvPr>
        </p:nvSpPr>
        <p:spPr/>
        <p:txBody>
          <a:bodyPr>
            <a:normAutofit fontScale="90000"/>
          </a:bodyPr>
          <a:lstStyle/>
          <a:p>
            <a:r>
              <a:rPr lang="en-IE" dirty="0"/>
              <a:t>Recap of TCP/IP Protocol Layers Recap</a:t>
            </a:r>
          </a:p>
        </p:txBody>
      </p:sp>
      <p:sp>
        <p:nvSpPr>
          <p:cNvPr id="3" name="Content Placeholder 2">
            <a:extLst>
              <a:ext uri="{FF2B5EF4-FFF2-40B4-BE49-F238E27FC236}">
                <a16:creationId xmlns:a16="http://schemas.microsoft.com/office/drawing/2014/main" id="{5F2092FD-F83C-BDA6-F013-5981B8A1A486}"/>
              </a:ext>
            </a:extLst>
          </p:cNvPr>
          <p:cNvSpPr>
            <a:spLocks noGrp="1"/>
          </p:cNvSpPr>
          <p:nvPr>
            <p:ph idx="1"/>
          </p:nvPr>
        </p:nvSpPr>
        <p:spPr/>
        <p:txBody>
          <a:bodyPr/>
          <a:lstStyle/>
          <a:p>
            <a:r>
              <a:rPr lang="en-US" dirty="0">
                <a:hlinkClick r:id="rId2"/>
              </a:rPr>
              <a:t>Video -&gt; What is TCP/IP?</a:t>
            </a:r>
            <a:endParaRPr lang="en-IE" dirty="0"/>
          </a:p>
        </p:txBody>
      </p:sp>
    </p:spTree>
    <p:extLst>
      <p:ext uri="{BB962C8B-B14F-4D97-AF65-F5344CB8AC3E}">
        <p14:creationId xmlns:p14="http://schemas.microsoft.com/office/powerpoint/2010/main" val="2270616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104774" y="4105"/>
            <a:ext cx="9344025" cy="757895"/>
          </a:xfrm>
        </p:spPr>
        <p:txBody>
          <a:bodyPr>
            <a:normAutofit fontScale="90000"/>
          </a:bodyPr>
          <a:lstStyle/>
          <a:p>
            <a:r>
              <a:rPr lang="en-IE" b="1" dirty="0"/>
              <a:t>Internet Hardware Components</a:t>
            </a:r>
            <a:endParaRPr lang="en-IE" sz="3400" dirty="0"/>
          </a:p>
        </p:txBody>
      </p:sp>
      <p:pic>
        <p:nvPicPr>
          <p:cNvPr id="3" name="Picture 2">
            <a:extLst>
              <a:ext uri="{FF2B5EF4-FFF2-40B4-BE49-F238E27FC236}">
                <a16:creationId xmlns:a16="http://schemas.microsoft.com/office/drawing/2014/main" id="{E6C3333C-8567-4BBF-9241-965F9034F8F9}"/>
              </a:ext>
            </a:extLst>
          </p:cNvPr>
          <p:cNvPicPr>
            <a:picLocks noChangeAspect="1"/>
          </p:cNvPicPr>
          <p:nvPr/>
        </p:nvPicPr>
        <p:blipFill>
          <a:blip r:embed="rId2"/>
          <a:stretch>
            <a:fillRect/>
          </a:stretch>
        </p:blipFill>
        <p:spPr>
          <a:xfrm>
            <a:off x="7362827" y="988688"/>
            <a:ext cx="4724399" cy="5612137"/>
          </a:xfrm>
          <a:prstGeom prst="rect">
            <a:avLst/>
          </a:prstGeom>
        </p:spPr>
      </p:pic>
      <p:sp>
        <p:nvSpPr>
          <p:cNvPr id="5" name="TextBox 4">
            <a:extLst>
              <a:ext uri="{FF2B5EF4-FFF2-40B4-BE49-F238E27FC236}">
                <a16:creationId xmlns:a16="http://schemas.microsoft.com/office/drawing/2014/main" id="{021C760E-50A4-4AE0-A3AD-E37D3A682808}"/>
              </a:ext>
            </a:extLst>
          </p:cNvPr>
          <p:cNvSpPr txBox="1"/>
          <p:nvPr/>
        </p:nvSpPr>
        <p:spPr>
          <a:xfrm>
            <a:off x="0" y="673387"/>
            <a:ext cx="7362827" cy="4650440"/>
          </a:xfrm>
          <a:prstGeom prst="rect">
            <a:avLst/>
          </a:prstGeom>
          <a:noFill/>
        </p:spPr>
        <p:txBody>
          <a:bodyPr wrap="square" rtlCol="0">
            <a:spAutoFit/>
          </a:bodyPr>
          <a:lstStyle/>
          <a:p>
            <a:pPr marL="342900" indent="-342900">
              <a:lnSpc>
                <a:spcPct val="150000"/>
              </a:lnSpc>
              <a:buFontTx/>
              <a:buChar char="-"/>
            </a:pPr>
            <a:r>
              <a:rPr lang="en-IE" sz="2000" dirty="0"/>
              <a:t>The internet is made up of many different hardware components  that connect the end-user devices such as computers or laptops.</a:t>
            </a:r>
          </a:p>
          <a:p>
            <a:pPr marL="342900" indent="-342900">
              <a:lnSpc>
                <a:spcPct val="150000"/>
              </a:lnSpc>
              <a:buFontTx/>
              <a:buChar char="-"/>
            </a:pPr>
            <a:r>
              <a:rPr lang="en-IE" sz="2000" dirty="0"/>
              <a:t>These internet hardware components move data from place to place and include gateways, routers, bridges, switches and repeaters</a:t>
            </a:r>
          </a:p>
          <a:p>
            <a:pPr marL="342900" indent="-342900">
              <a:lnSpc>
                <a:spcPct val="150000"/>
              </a:lnSpc>
              <a:buFontTx/>
              <a:buChar char="-"/>
            </a:pPr>
            <a:r>
              <a:rPr lang="en-IE" sz="2000" dirty="0"/>
              <a:t>-These components typically connect to each other over a combination of radio signals, copper cables and fibre optic cables</a:t>
            </a:r>
          </a:p>
          <a:p>
            <a:pPr marL="342900" indent="-342900">
              <a:lnSpc>
                <a:spcPct val="150000"/>
              </a:lnSpc>
              <a:buFontTx/>
              <a:buChar char="-"/>
            </a:pPr>
            <a:r>
              <a:rPr lang="en-IE" sz="2000" dirty="0">
                <a:hlinkClick r:id="rId3"/>
              </a:rPr>
              <a:t>Introduction to Network Devices</a:t>
            </a:r>
            <a:endParaRPr lang="en-IE" sz="2000" dirty="0"/>
          </a:p>
        </p:txBody>
      </p:sp>
    </p:spTree>
    <p:extLst>
      <p:ext uri="{BB962C8B-B14F-4D97-AF65-F5344CB8AC3E}">
        <p14:creationId xmlns:p14="http://schemas.microsoft.com/office/powerpoint/2010/main" val="14075093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495301" y="200025"/>
            <a:ext cx="10848974" cy="757895"/>
          </a:xfrm>
        </p:spPr>
        <p:txBody>
          <a:bodyPr>
            <a:normAutofit/>
          </a:bodyPr>
          <a:lstStyle/>
          <a:p>
            <a:pPr algn="ctr"/>
            <a:r>
              <a:rPr lang="en-IE" b="1" dirty="0"/>
              <a:t>Cloud Computing</a:t>
            </a:r>
            <a:endParaRPr lang="en-IE" sz="3400" dirty="0"/>
          </a:p>
        </p:txBody>
      </p:sp>
      <p:sp>
        <p:nvSpPr>
          <p:cNvPr id="5" name="TextBox 4">
            <a:extLst>
              <a:ext uri="{FF2B5EF4-FFF2-40B4-BE49-F238E27FC236}">
                <a16:creationId xmlns:a16="http://schemas.microsoft.com/office/drawing/2014/main" id="{021C760E-50A4-4AE0-A3AD-E37D3A682808}"/>
              </a:ext>
            </a:extLst>
          </p:cNvPr>
          <p:cNvSpPr txBox="1"/>
          <p:nvPr/>
        </p:nvSpPr>
        <p:spPr>
          <a:xfrm>
            <a:off x="619125" y="1216312"/>
            <a:ext cx="11172825" cy="4461927"/>
          </a:xfrm>
          <a:prstGeom prst="rect">
            <a:avLst/>
          </a:prstGeom>
          <a:noFill/>
        </p:spPr>
        <p:txBody>
          <a:bodyPr wrap="square" rtlCol="0">
            <a:spAutoFit/>
          </a:bodyPr>
          <a:lstStyle/>
          <a:p>
            <a:pPr marL="342900" indent="-342900">
              <a:lnSpc>
                <a:spcPct val="150000"/>
              </a:lnSpc>
              <a:buFontTx/>
              <a:buChar char="-"/>
            </a:pPr>
            <a:r>
              <a:rPr lang="en-US" sz="2400" dirty="0"/>
              <a:t>Cloud computing is a technology that uses the internet for storing and managing data on remote servers and then access data via the internet. This type of system allows users to work on the remote. Cloud computing customers do not own the physical infrastructure; they rent the usage from a third-party provider.</a:t>
            </a:r>
          </a:p>
          <a:p>
            <a:pPr marL="342900" indent="-342900">
              <a:lnSpc>
                <a:spcPct val="150000"/>
              </a:lnSpc>
              <a:buFontTx/>
              <a:buChar char="-"/>
            </a:pPr>
            <a:r>
              <a:rPr lang="en-US" sz="2400" dirty="0"/>
              <a:t>These third party providers are responsible for keeping the data available, accessible and secure. Customers need only pay for as much storage and processing power as </a:t>
            </a:r>
            <a:r>
              <a:rPr lang="en-US" sz="2400"/>
              <a:t>they require</a:t>
            </a:r>
            <a:endParaRPr lang="en-IE" sz="2400" dirty="0"/>
          </a:p>
        </p:txBody>
      </p:sp>
    </p:spTree>
    <p:extLst>
      <p:ext uri="{BB962C8B-B14F-4D97-AF65-F5344CB8AC3E}">
        <p14:creationId xmlns:p14="http://schemas.microsoft.com/office/powerpoint/2010/main" val="37091009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D2F54-192B-0886-64BD-AB47496341D2}"/>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dirty="0">
                <a:solidFill>
                  <a:schemeClr val="bg1"/>
                </a:solidFill>
                <a:latin typeface="+mj-lt"/>
                <a:ea typeface="+mj-ea"/>
                <a:cs typeface="+mj-cs"/>
              </a:rPr>
              <a:t>What are the security threats faced by computer users ?</a:t>
            </a:r>
          </a:p>
        </p:txBody>
      </p:sp>
      <p:pic>
        <p:nvPicPr>
          <p:cNvPr id="19" name="Picture 18">
            <a:extLst>
              <a:ext uri="{FF2B5EF4-FFF2-40B4-BE49-F238E27FC236}">
                <a16:creationId xmlns:a16="http://schemas.microsoft.com/office/drawing/2014/main" id="{0714767D-FCFD-8DEC-3BFB-9811EA01754B}"/>
              </a:ext>
            </a:extLst>
          </p:cNvPr>
          <p:cNvPicPr>
            <a:picLocks noChangeAspect="1"/>
          </p:cNvPicPr>
          <p:nvPr/>
        </p:nvPicPr>
        <p:blipFill>
          <a:blip r:embed="rId2"/>
          <a:stretch>
            <a:fillRect/>
          </a:stretch>
        </p:blipFill>
        <p:spPr>
          <a:xfrm>
            <a:off x="1494745" y="1675227"/>
            <a:ext cx="9202510" cy="4394199"/>
          </a:xfrm>
          <a:prstGeom prst="rect">
            <a:avLst/>
          </a:prstGeom>
        </p:spPr>
      </p:pic>
    </p:spTree>
    <p:extLst>
      <p:ext uri="{BB962C8B-B14F-4D97-AF65-F5344CB8AC3E}">
        <p14:creationId xmlns:p14="http://schemas.microsoft.com/office/powerpoint/2010/main" val="2364424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D2F54-192B-0886-64BD-AB47496341D2}"/>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dirty="0">
                <a:solidFill>
                  <a:schemeClr val="bg1"/>
                </a:solidFill>
                <a:latin typeface="+mj-lt"/>
                <a:ea typeface="+mj-ea"/>
                <a:cs typeface="+mj-cs"/>
              </a:rPr>
              <a:t>What are the security threats faced by computer users ?</a:t>
            </a:r>
          </a:p>
        </p:txBody>
      </p:sp>
      <p:pic>
        <p:nvPicPr>
          <p:cNvPr id="4" name="Picture 3">
            <a:extLst>
              <a:ext uri="{FF2B5EF4-FFF2-40B4-BE49-F238E27FC236}">
                <a16:creationId xmlns:a16="http://schemas.microsoft.com/office/drawing/2014/main" id="{0D93487B-9429-70A1-0927-479025B68CBB}"/>
              </a:ext>
            </a:extLst>
          </p:cNvPr>
          <p:cNvPicPr>
            <a:picLocks noChangeAspect="1"/>
          </p:cNvPicPr>
          <p:nvPr/>
        </p:nvPicPr>
        <p:blipFill>
          <a:blip r:embed="rId2"/>
          <a:stretch>
            <a:fillRect/>
          </a:stretch>
        </p:blipFill>
        <p:spPr>
          <a:xfrm>
            <a:off x="300037" y="1747837"/>
            <a:ext cx="11268075" cy="5019675"/>
          </a:xfrm>
          <a:prstGeom prst="rect">
            <a:avLst/>
          </a:prstGeom>
        </p:spPr>
      </p:pic>
    </p:spTree>
    <p:extLst>
      <p:ext uri="{BB962C8B-B14F-4D97-AF65-F5344CB8AC3E}">
        <p14:creationId xmlns:p14="http://schemas.microsoft.com/office/powerpoint/2010/main" val="12244591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D2F54-192B-0886-64BD-AB47496341D2}"/>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dirty="0">
                <a:solidFill>
                  <a:schemeClr val="bg1"/>
                </a:solidFill>
                <a:latin typeface="+mj-lt"/>
                <a:ea typeface="+mj-ea"/>
                <a:cs typeface="+mj-cs"/>
              </a:rPr>
              <a:t>What is Malware ?</a:t>
            </a:r>
          </a:p>
        </p:txBody>
      </p:sp>
      <p:sp>
        <p:nvSpPr>
          <p:cNvPr id="3" name="TextBox 2">
            <a:extLst>
              <a:ext uri="{FF2B5EF4-FFF2-40B4-BE49-F238E27FC236}">
                <a16:creationId xmlns:a16="http://schemas.microsoft.com/office/drawing/2014/main" id="{2337393A-38AD-FD89-D67A-20FE385E7EF5}"/>
              </a:ext>
            </a:extLst>
          </p:cNvPr>
          <p:cNvSpPr txBox="1"/>
          <p:nvPr/>
        </p:nvSpPr>
        <p:spPr>
          <a:xfrm>
            <a:off x="337351" y="1757779"/>
            <a:ext cx="11430106" cy="5355312"/>
          </a:xfrm>
          <a:prstGeom prst="rect">
            <a:avLst/>
          </a:prstGeom>
          <a:noFill/>
        </p:spPr>
        <p:txBody>
          <a:bodyPr wrap="square" rtlCol="0">
            <a:spAutoFit/>
          </a:bodyPr>
          <a:lstStyle/>
          <a:p>
            <a:r>
              <a:rPr lang="en-US" b="0" i="0" dirty="0">
                <a:solidFill>
                  <a:srgbClr val="666666"/>
                </a:solidFill>
                <a:effectLst/>
                <a:latin typeface="Arial" panose="020B0604020202020204" pitchFamily="34" charset="0"/>
              </a:rPr>
              <a:t>Malware, or malicious software, is any program or file that is intentionally harmful to a computer, network or server.</a:t>
            </a:r>
          </a:p>
          <a:p>
            <a:endParaRPr lang="en-US" dirty="0">
              <a:solidFill>
                <a:srgbClr val="666666"/>
              </a:solidFill>
              <a:latin typeface="Arial" panose="020B0604020202020204" pitchFamily="34" charset="0"/>
            </a:endParaRPr>
          </a:p>
          <a:p>
            <a:r>
              <a:rPr lang="en-US" dirty="0">
                <a:solidFill>
                  <a:srgbClr val="666666"/>
                </a:solidFill>
                <a:latin typeface="Arial" panose="020B0604020202020204" pitchFamily="34" charset="0"/>
              </a:rPr>
              <a:t>The aim of malware is :</a:t>
            </a:r>
          </a:p>
          <a:p>
            <a:pPr marL="285750" indent="-285750">
              <a:buFont typeface="Arial" panose="020B0604020202020204" pitchFamily="34" charset="0"/>
              <a:buChar char="•"/>
            </a:pPr>
            <a:r>
              <a:rPr lang="en-US" b="0" i="0" dirty="0">
                <a:solidFill>
                  <a:srgbClr val="666666"/>
                </a:solidFill>
                <a:effectLst/>
                <a:latin typeface="Arial" panose="020B0604020202020204" pitchFamily="34" charset="0"/>
              </a:rPr>
              <a:t>dama</a:t>
            </a:r>
            <a:r>
              <a:rPr lang="en-US" dirty="0">
                <a:solidFill>
                  <a:srgbClr val="666666"/>
                </a:solidFill>
                <a:latin typeface="Arial" panose="020B0604020202020204" pitchFamily="34" charset="0"/>
              </a:rPr>
              <a:t>ge or delete files</a:t>
            </a:r>
          </a:p>
          <a:p>
            <a:pPr marL="285750" indent="-285750">
              <a:buFont typeface="Arial" panose="020B0604020202020204" pitchFamily="34" charset="0"/>
              <a:buChar char="•"/>
            </a:pPr>
            <a:r>
              <a:rPr lang="en-US" dirty="0">
                <a:solidFill>
                  <a:srgbClr val="666666"/>
                </a:solidFill>
                <a:latin typeface="Arial" panose="020B0604020202020204" pitchFamily="34" charset="0"/>
              </a:rPr>
              <a:t>Steal information</a:t>
            </a:r>
          </a:p>
          <a:p>
            <a:pPr marL="285750" indent="-285750">
              <a:buFont typeface="Arial" panose="020B0604020202020204" pitchFamily="34" charset="0"/>
              <a:buChar char="•"/>
            </a:pPr>
            <a:r>
              <a:rPr lang="en-US" dirty="0">
                <a:solidFill>
                  <a:srgbClr val="666666"/>
                </a:solidFill>
                <a:latin typeface="Arial" panose="020B0604020202020204" pitchFamily="34" charset="0"/>
              </a:rPr>
              <a:t>Take control of the system</a:t>
            </a:r>
          </a:p>
          <a:p>
            <a:pPr marL="285750" indent="-285750">
              <a:buFont typeface="Arial" panose="020B0604020202020204" pitchFamily="34" charset="0"/>
              <a:buChar char="•"/>
            </a:pPr>
            <a:endParaRPr lang="en-US" dirty="0">
              <a:solidFill>
                <a:srgbClr val="666666"/>
              </a:solidFill>
              <a:latin typeface="Arial" panose="020B0604020202020204" pitchFamily="34" charset="0"/>
            </a:endParaRPr>
          </a:p>
          <a:p>
            <a:pPr algn="l"/>
            <a:r>
              <a:rPr lang="en-US" b="1" i="0" dirty="0">
                <a:solidFill>
                  <a:srgbClr val="323232"/>
                </a:solidFill>
                <a:effectLst/>
                <a:latin typeface="Arial" panose="020B0604020202020204" pitchFamily="34" charset="0"/>
              </a:rPr>
              <a:t>What are the different types of malware?</a:t>
            </a:r>
          </a:p>
          <a:p>
            <a:pPr algn="l"/>
            <a:r>
              <a:rPr lang="en-US" b="0" i="0" dirty="0">
                <a:solidFill>
                  <a:srgbClr val="666666"/>
                </a:solidFill>
                <a:effectLst/>
                <a:latin typeface="Arial" panose="020B0604020202020204" pitchFamily="34" charset="0"/>
              </a:rPr>
              <a:t>Different types of malware have unique traits and characteristics. Types of malware include the following:</a:t>
            </a:r>
          </a:p>
          <a:p>
            <a:pPr algn="l">
              <a:buFont typeface="Arial" panose="020B0604020202020204" pitchFamily="34" charset="0"/>
              <a:buChar char="•"/>
            </a:pPr>
            <a:r>
              <a:rPr lang="en-US" b="0" i="0" dirty="0">
                <a:solidFill>
                  <a:srgbClr val="666666"/>
                </a:solidFill>
                <a:effectLst/>
                <a:latin typeface="Arial" panose="020B0604020202020204" pitchFamily="34" charset="0"/>
              </a:rPr>
              <a:t>A </a:t>
            </a:r>
            <a:r>
              <a:rPr lang="en-US" b="0" i="0" u="sng" dirty="0">
                <a:solidFill>
                  <a:srgbClr val="007CAD"/>
                </a:solidFill>
                <a:effectLst/>
                <a:latin typeface="Arial" panose="020B0604020202020204" pitchFamily="34" charset="0"/>
                <a:hlinkClick r:id="rId2"/>
              </a:rPr>
              <a:t>virus</a:t>
            </a:r>
            <a:r>
              <a:rPr lang="en-US" b="0" i="0" dirty="0">
                <a:solidFill>
                  <a:srgbClr val="666666"/>
                </a:solidFill>
                <a:effectLst/>
                <a:latin typeface="Arial" panose="020B0604020202020204" pitchFamily="34" charset="0"/>
              </a:rPr>
              <a:t> is the most common type of malware that can execute itself and spread by infecting other programs or files.</a:t>
            </a:r>
          </a:p>
          <a:p>
            <a:pPr algn="l">
              <a:buFont typeface="Arial" panose="020B0604020202020204" pitchFamily="34" charset="0"/>
              <a:buChar char="•"/>
            </a:pPr>
            <a:r>
              <a:rPr lang="en-US" b="0" i="0" dirty="0">
                <a:solidFill>
                  <a:srgbClr val="666666"/>
                </a:solidFill>
                <a:effectLst/>
                <a:latin typeface="Arial" panose="020B0604020202020204" pitchFamily="34" charset="0"/>
              </a:rPr>
              <a:t>A </a:t>
            </a:r>
            <a:r>
              <a:rPr lang="en-US" b="0" i="0" u="sng" dirty="0">
                <a:solidFill>
                  <a:srgbClr val="007CAD"/>
                </a:solidFill>
                <a:effectLst/>
                <a:latin typeface="Arial" panose="020B0604020202020204" pitchFamily="34" charset="0"/>
                <a:hlinkClick r:id="rId3"/>
              </a:rPr>
              <a:t>worm</a:t>
            </a:r>
            <a:r>
              <a:rPr lang="en-US" b="0" i="0" dirty="0">
                <a:solidFill>
                  <a:srgbClr val="666666"/>
                </a:solidFill>
                <a:effectLst/>
                <a:latin typeface="Arial" panose="020B0604020202020204" pitchFamily="34" charset="0"/>
              </a:rPr>
              <a:t> can self-replicate without a host program and typically spreads without any interaction from the malware authors.</a:t>
            </a:r>
          </a:p>
          <a:p>
            <a:pPr algn="l">
              <a:buFont typeface="Arial" panose="020B0604020202020204" pitchFamily="34" charset="0"/>
              <a:buChar char="•"/>
            </a:pPr>
            <a:r>
              <a:rPr lang="en-US" b="0" i="0" dirty="0">
                <a:solidFill>
                  <a:srgbClr val="666666"/>
                </a:solidFill>
                <a:effectLst/>
                <a:latin typeface="Arial" panose="020B0604020202020204" pitchFamily="34" charset="0"/>
              </a:rPr>
              <a:t>A </a:t>
            </a:r>
            <a:r>
              <a:rPr lang="en-US" b="0" i="0" u="sng" dirty="0">
                <a:solidFill>
                  <a:srgbClr val="007CAD"/>
                </a:solidFill>
                <a:effectLst/>
                <a:latin typeface="Arial" panose="020B0604020202020204" pitchFamily="34" charset="0"/>
                <a:hlinkClick r:id="rId4"/>
              </a:rPr>
              <a:t>Trojan horse</a:t>
            </a:r>
            <a:r>
              <a:rPr lang="en-US" b="0" i="0" dirty="0">
                <a:solidFill>
                  <a:srgbClr val="666666"/>
                </a:solidFill>
                <a:effectLst/>
                <a:latin typeface="Arial" panose="020B0604020202020204" pitchFamily="34" charset="0"/>
              </a:rPr>
              <a:t> is designed to appear as a legitimate software program to gain access to a system. Once activated following installation, Trojans can execute their malicious functions.</a:t>
            </a:r>
            <a:endParaRPr lang="en-US" dirty="0">
              <a:solidFill>
                <a:srgbClr val="666666"/>
              </a:solidFill>
              <a:latin typeface="Arial" panose="020B0604020202020204" pitchFamily="34" charset="0"/>
            </a:endParaRPr>
          </a:p>
          <a:p>
            <a:r>
              <a:rPr lang="en-US" b="0" i="0" dirty="0">
                <a:solidFill>
                  <a:srgbClr val="666666"/>
                </a:solidFill>
                <a:effectLst/>
                <a:latin typeface="Arial" panose="020B0604020202020204" pitchFamily="34" charset="0"/>
              </a:rPr>
              <a:t>	</a:t>
            </a:r>
          </a:p>
          <a:p>
            <a:endParaRPr lang="en-US" dirty="0">
              <a:solidFill>
                <a:srgbClr val="666666"/>
              </a:solidFill>
              <a:latin typeface="Arial" panose="020B0604020202020204" pitchFamily="34" charset="0"/>
            </a:endParaRPr>
          </a:p>
          <a:p>
            <a:endParaRPr lang="en-IE" dirty="0"/>
          </a:p>
        </p:txBody>
      </p:sp>
    </p:spTree>
    <p:extLst>
      <p:ext uri="{BB962C8B-B14F-4D97-AF65-F5344CB8AC3E}">
        <p14:creationId xmlns:p14="http://schemas.microsoft.com/office/powerpoint/2010/main" val="10443122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D2F54-192B-0886-64BD-AB47496341D2}"/>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dirty="0">
                <a:solidFill>
                  <a:schemeClr val="bg1"/>
                </a:solidFill>
                <a:latin typeface="+mj-lt"/>
                <a:ea typeface="+mj-ea"/>
                <a:cs typeface="+mj-cs"/>
              </a:rPr>
              <a:t>Different Types of Malware ?</a:t>
            </a:r>
          </a:p>
        </p:txBody>
      </p:sp>
      <p:sp>
        <p:nvSpPr>
          <p:cNvPr id="3" name="TextBox 2">
            <a:extLst>
              <a:ext uri="{FF2B5EF4-FFF2-40B4-BE49-F238E27FC236}">
                <a16:creationId xmlns:a16="http://schemas.microsoft.com/office/drawing/2014/main" id="{2337393A-38AD-FD89-D67A-20FE385E7EF5}"/>
              </a:ext>
            </a:extLst>
          </p:cNvPr>
          <p:cNvSpPr txBox="1"/>
          <p:nvPr/>
        </p:nvSpPr>
        <p:spPr>
          <a:xfrm>
            <a:off x="337351" y="1757779"/>
            <a:ext cx="11430106" cy="4524315"/>
          </a:xfrm>
          <a:prstGeom prst="rect">
            <a:avLst/>
          </a:prstGeom>
          <a:noFill/>
        </p:spPr>
        <p:txBody>
          <a:bodyPr wrap="square" rtlCol="0">
            <a:spAutoFit/>
          </a:bodyPr>
          <a:lstStyle/>
          <a:p>
            <a:pPr algn="l">
              <a:buFont typeface="Arial" panose="020B0604020202020204" pitchFamily="34" charset="0"/>
              <a:buChar char="•"/>
            </a:pPr>
            <a:endParaRPr lang="en-US" b="0" i="0" dirty="0">
              <a:solidFill>
                <a:srgbClr val="666666"/>
              </a:solidFill>
              <a:effectLst/>
              <a:latin typeface="Arial" panose="020B0604020202020204" pitchFamily="34" charset="0"/>
            </a:endParaRPr>
          </a:p>
          <a:p>
            <a:pPr algn="l">
              <a:buFont typeface="Arial" panose="020B0604020202020204" pitchFamily="34" charset="0"/>
              <a:buChar char="•"/>
            </a:pPr>
            <a:r>
              <a:rPr lang="en-US" b="0" i="0" u="sng" dirty="0">
                <a:solidFill>
                  <a:srgbClr val="007CAD"/>
                </a:solidFill>
                <a:effectLst/>
                <a:latin typeface="Arial" panose="020B0604020202020204" pitchFamily="34" charset="0"/>
                <a:hlinkClick r:id="rId2"/>
              </a:rPr>
              <a:t>Spyware</a:t>
            </a:r>
            <a:r>
              <a:rPr lang="en-US" b="0" i="0" dirty="0">
                <a:solidFill>
                  <a:srgbClr val="666666"/>
                </a:solidFill>
                <a:effectLst/>
                <a:latin typeface="Arial" panose="020B0604020202020204" pitchFamily="34" charset="0"/>
              </a:rPr>
              <a:t> collects information and data on the device and user, as well as observes the user's activity without their knowledge.</a:t>
            </a:r>
          </a:p>
          <a:p>
            <a:pPr algn="l">
              <a:buFont typeface="Arial" panose="020B0604020202020204" pitchFamily="34" charset="0"/>
              <a:buChar char="•"/>
            </a:pPr>
            <a:r>
              <a:rPr lang="en-US" b="1" i="0" dirty="0">
                <a:solidFill>
                  <a:schemeClr val="accent1"/>
                </a:solidFill>
                <a:effectLst/>
                <a:latin typeface="Arial" panose="020B0604020202020204" pitchFamily="34" charset="0"/>
              </a:rPr>
              <a:t>Ransomware</a:t>
            </a:r>
            <a:r>
              <a:rPr lang="en-US" b="0" i="0" dirty="0">
                <a:solidFill>
                  <a:srgbClr val="666666"/>
                </a:solidFill>
                <a:effectLst/>
                <a:latin typeface="Arial" panose="020B0604020202020204" pitchFamily="34" charset="0"/>
              </a:rPr>
              <a:t> infects a user's system and encrypts its data. Cybercriminals then demand a ransom payment from the victim in exchange for decrypting the system's data.</a:t>
            </a:r>
          </a:p>
          <a:p>
            <a:pPr algn="l">
              <a:buFont typeface="Arial" panose="020B0604020202020204" pitchFamily="34" charset="0"/>
              <a:buChar char="•"/>
            </a:pPr>
            <a:r>
              <a:rPr lang="en-US" b="0" i="0" dirty="0">
                <a:solidFill>
                  <a:srgbClr val="666666"/>
                </a:solidFill>
                <a:effectLst/>
                <a:latin typeface="Arial" panose="020B0604020202020204" pitchFamily="34" charset="0"/>
              </a:rPr>
              <a:t>A </a:t>
            </a:r>
            <a:r>
              <a:rPr lang="en-US" b="0" i="0" u="sng" dirty="0">
                <a:solidFill>
                  <a:srgbClr val="007CAD"/>
                </a:solidFill>
                <a:effectLst/>
                <a:latin typeface="Arial" panose="020B0604020202020204" pitchFamily="34" charset="0"/>
                <a:hlinkClick r:id="rId3"/>
              </a:rPr>
              <a:t>rootkit</a:t>
            </a:r>
            <a:r>
              <a:rPr lang="en-US" b="0" i="0" dirty="0">
                <a:solidFill>
                  <a:srgbClr val="666666"/>
                </a:solidFill>
                <a:effectLst/>
                <a:latin typeface="Arial" panose="020B0604020202020204" pitchFamily="34" charset="0"/>
              </a:rPr>
              <a:t> obtains administrator-level access to the victim's system. Once installed, the program gives threat actors root or privileged access to the system.</a:t>
            </a:r>
          </a:p>
          <a:p>
            <a:pPr algn="l">
              <a:buFont typeface="Arial" panose="020B0604020202020204" pitchFamily="34" charset="0"/>
              <a:buChar char="•"/>
            </a:pPr>
            <a:r>
              <a:rPr lang="en-US" b="0" i="0" dirty="0">
                <a:solidFill>
                  <a:srgbClr val="666666"/>
                </a:solidFill>
                <a:effectLst/>
                <a:latin typeface="Arial" panose="020B0604020202020204" pitchFamily="34" charset="0"/>
              </a:rPr>
              <a:t>A </a:t>
            </a:r>
            <a:r>
              <a:rPr lang="en-US" b="0" i="0" u="sng" dirty="0">
                <a:solidFill>
                  <a:srgbClr val="007CAD"/>
                </a:solidFill>
                <a:effectLst/>
                <a:latin typeface="Arial" panose="020B0604020202020204" pitchFamily="34" charset="0"/>
                <a:hlinkClick r:id="rId4"/>
              </a:rPr>
              <a:t>backdoor</a:t>
            </a:r>
            <a:r>
              <a:rPr lang="en-US" b="0" i="0" dirty="0">
                <a:solidFill>
                  <a:srgbClr val="666666"/>
                </a:solidFill>
                <a:effectLst/>
                <a:latin typeface="Arial" panose="020B0604020202020204" pitchFamily="34" charset="0"/>
              </a:rPr>
              <a:t> virus or remote access Trojan (</a:t>
            </a:r>
            <a:r>
              <a:rPr lang="en-US" b="0" i="0" u="sng" dirty="0">
                <a:solidFill>
                  <a:srgbClr val="007CAD"/>
                </a:solidFill>
                <a:effectLst/>
                <a:latin typeface="Arial" panose="020B0604020202020204" pitchFamily="34" charset="0"/>
                <a:hlinkClick r:id="rId5"/>
              </a:rPr>
              <a:t>RAT</a:t>
            </a:r>
            <a:r>
              <a:rPr lang="en-US" b="0" i="0" dirty="0">
                <a:solidFill>
                  <a:srgbClr val="666666"/>
                </a:solidFill>
                <a:effectLst/>
                <a:latin typeface="Arial" panose="020B0604020202020204" pitchFamily="34" charset="0"/>
              </a:rPr>
              <a:t>) secretly creates a backdoor into an infected computer system that enables threat actors to remotely access it without alerting the user or the system's security programs.</a:t>
            </a:r>
          </a:p>
          <a:p>
            <a:pPr algn="l">
              <a:buFont typeface="Arial" panose="020B0604020202020204" pitchFamily="34" charset="0"/>
              <a:buChar char="•"/>
            </a:pPr>
            <a:r>
              <a:rPr lang="en-US" b="0" i="0" u="sng" dirty="0">
                <a:solidFill>
                  <a:srgbClr val="007CAD"/>
                </a:solidFill>
                <a:effectLst/>
                <a:latin typeface="Arial" panose="020B0604020202020204" pitchFamily="34" charset="0"/>
                <a:hlinkClick r:id="rId6"/>
              </a:rPr>
              <a:t>Adware</a:t>
            </a:r>
            <a:r>
              <a:rPr lang="en-US" b="0" i="0" dirty="0">
                <a:solidFill>
                  <a:srgbClr val="666666"/>
                </a:solidFill>
                <a:effectLst/>
                <a:latin typeface="Arial" panose="020B0604020202020204" pitchFamily="34" charset="0"/>
              </a:rPr>
              <a:t> tracks a user's browser and download history with the intent to display pop-up or banner advertisements that lure the user into making a purchase. For example, an advertiser might use cookies to track the webpages a user visits to better target advertising.</a:t>
            </a:r>
          </a:p>
          <a:p>
            <a:pPr algn="l">
              <a:buFont typeface="Arial" panose="020B0604020202020204" pitchFamily="34" charset="0"/>
              <a:buChar char="•"/>
            </a:pPr>
            <a:r>
              <a:rPr lang="en-US" b="0" i="0" u="sng" dirty="0">
                <a:solidFill>
                  <a:srgbClr val="007CAD"/>
                </a:solidFill>
                <a:effectLst/>
                <a:latin typeface="Arial" panose="020B0604020202020204" pitchFamily="34" charset="0"/>
                <a:hlinkClick r:id="rId7"/>
              </a:rPr>
              <a:t>Keyloggers</a:t>
            </a:r>
            <a:r>
              <a:rPr lang="en-US" b="0" i="0" dirty="0">
                <a:solidFill>
                  <a:srgbClr val="666666"/>
                </a:solidFill>
                <a:effectLst/>
                <a:latin typeface="Arial" panose="020B0604020202020204" pitchFamily="34" charset="0"/>
              </a:rPr>
              <a:t>, also called system monitors, track nearly everything a user does on their computer. This includes emails, opened webpages, programs and keystrokes</a:t>
            </a:r>
          </a:p>
          <a:p>
            <a:endParaRPr lang="en-US" dirty="0">
              <a:solidFill>
                <a:srgbClr val="666666"/>
              </a:solidFill>
              <a:latin typeface="Arial" panose="020B0604020202020204" pitchFamily="34" charset="0"/>
            </a:endParaRPr>
          </a:p>
          <a:p>
            <a:endParaRPr lang="en-IE" dirty="0"/>
          </a:p>
        </p:txBody>
      </p:sp>
    </p:spTree>
    <p:extLst>
      <p:ext uri="{BB962C8B-B14F-4D97-AF65-F5344CB8AC3E}">
        <p14:creationId xmlns:p14="http://schemas.microsoft.com/office/powerpoint/2010/main" val="37822258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D2F54-192B-0886-64BD-AB47496341D2}"/>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dirty="0">
                <a:solidFill>
                  <a:schemeClr val="bg1"/>
                </a:solidFill>
                <a:latin typeface="+mj-lt"/>
                <a:ea typeface="+mj-ea"/>
                <a:cs typeface="+mj-cs"/>
              </a:rPr>
              <a:t>How is malware spread ?</a:t>
            </a:r>
          </a:p>
        </p:txBody>
      </p:sp>
      <p:sp>
        <p:nvSpPr>
          <p:cNvPr id="3" name="TextBox 2">
            <a:extLst>
              <a:ext uri="{FF2B5EF4-FFF2-40B4-BE49-F238E27FC236}">
                <a16:creationId xmlns:a16="http://schemas.microsoft.com/office/drawing/2014/main" id="{2337393A-38AD-FD89-D67A-20FE385E7EF5}"/>
              </a:ext>
            </a:extLst>
          </p:cNvPr>
          <p:cNvSpPr txBox="1"/>
          <p:nvPr/>
        </p:nvSpPr>
        <p:spPr>
          <a:xfrm>
            <a:off x="97654" y="1500327"/>
            <a:ext cx="11430106" cy="5632311"/>
          </a:xfrm>
          <a:prstGeom prst="rect">
            <a:avLst/>
          </a:prstGeom>
          <a:noFill/>
        </p:spPr>
        <p:txBody>
          <a:bodyPr wrap="square" lIns="91440" tIns="45720" rIns="91440" bIns="45720" rtlCol="0" anchor="t">
            <a:spAutoFit/>
          </a:bodyPr>
          <a:lstStyle/>
          <a:p>
            <a:r>
              <a:rPr lang="en-US">
                <a:solidFill>
                  <a:srgbClr val="000000"/>
                </a:solidFill>
                <a:ea typeface="+mn-lt"/>
                <a:cs typeface="+mn-lt"/>
              </a:rPr>
              <a:t>Malware is spread in simple ways that trick people or take advantage </a:t>
            </a:r>
            <a:r>
              <a:rPr lang="en-US" b="0" i="0">
                <a:solidFill>
                  <a:srgbClr val="000000"/>
                </a:solidFill>
                <a:effectLst/>
                <a:ea typeface="+mn-lt"/>
                <a:cs typeface="+mn-lt"/>
              </a:rPr>
              <a:t>of </a:t>
            </a:r>
            <a:r>
              <a:rPr lang="en-US">
                <a:solidFill>
                  <a:srgbClr val="000000"/>
                </a:solidFill>
                <a:ea typeface="+mn-lt"/>
                <a:cs typeface="+mn-lt"/>
              </a:rPr>
              <a:t>weak spots in computers</a:t>
            </a:r>
            <a:r>
              <a:rPr lang="en-US" b="0" i="0">
                <a:solidFill>
                  <a:srgbClr val="000000"/>
                </a:solidFill>
                <a:effectLst/>
                <a:ea typeface="+mn-lt"/>
                <a:cs typeface="+mn-lt"/>
              </a:rPr>
              <a:t>. Here are the </a:t>
            </a:r>
            <a:r>
              <a:rPr lang="en-US">
                <a:solidFill>
                  <a:srgbClr val="000000"/>
                </a:solidFill>
                <a:ea typeface="+mn-lt"/>
                <a:cs typeface="+mn-lt"/>
              </a:rPr>
              <a:t>main </a:t>
            </a:r>
            <a:r>
              <a:rPr lang="en-US" b="0" i="0">
                <a:solidFill>
                  <a:srgbClr val="000000"/>
                </a:solidFill>
                <a:effectLst/>
                <a:ea typeface="+mn-lt"/>
                <a:cs typeface="+mn-lt"/>
              </a:rPr>
              <a:t>ways</a:t>
            </a:r>
            <a:r>
              <a:rPr lang="en-US">
                <a:solidFill>
                  <a:srgbClr val="000000"/>
                </a:solidFill>
                <a:ea typeface="+mn-lt"/>
                <a:cs typeface="+mn-lt"/>
              </a:rPr>
              <a:t>:</a:t>
            </a:r>
            <a:endParaRPr lang="en-US"/>
          </a:p>
          <a:p>
            <a:pPr marL="285750" indent="-285750">
              <a:buFont typeface="Arial"/>
              <a:buChar char="•"/>
            </a:pPr>
            <a:r>
              <a:rPr lang="en-US" b="1">
                <a:solidFill>
                  <a:srgbClr val="000000"/>
                </a:solidFill>
                <a:ea typeface="+mn-lt"/>
                <a:cs typeface="+mn-lt"/>
              </a:rPr>
              <a:t>Email Attachments or Links</a:t>
            </a:r>
            <a:r>
              <a:rPr lang="en-US">
                <a:solidFill>
                  <a:srgbClr val="000000"/>
                </a:solidFill>
                <a:ea typeface="+mn-lt"/>
                <a:cs typeface="+mn-lt"/>
              </a:rPr>
              <a:t>: You get an email </a:t>
            </a:r>
            <a:r>
              <a:rPr lang="en-US" b="0" i="0">
                <a:solidFill>
                  <a:srgbClr val="000000"/>
                </a:solidFill>
                <a:effectLst/>
                <a:ea typeface="+mn-lt"/>
                <a:cs typeface="+mn-lt"/>
              </a:rPr>
              <a:t>that </a:t>
            </a:r>
            <a:r>
              <a:rPr lang="en-US">
                <a:solidFill>
                  <a:srgbClr val="000000"/>
                </a:solidFill>
                <a:ea typeface="+mn-lt"/>
                <a:cs typeface="+mn-lt"/>
              </a:rPr>
              <a:t>looks real, but it has </a:t>
            </a:r>
            <a:r>
              <a:rPr lang="en-US" b="0" i="0">
                <a:solidFill>
                  <a:srgbClr val="000000"/>
                </a:solidFill>
                <a:effectLst/>
                <a:ea typeface="+mn-lt"/>
                <a:cs typeface="+mn-lt"/>
              </a:rPr>
              <a:t>a </a:t>
            </a:r>
            <a:r>
              <a:rPr lang="en-US">
                <a:solidFill>
                  <a:srgbClr val="000000"/>
                </a:solidFill>
                <a:ea typeface="+mn-lt"/>
                <a:cs typeface="+mn-lt"/>
              </a:rPr>
              <a:t>file </a:t>
            </a:r>
            <a:r>
              <a:rPr lang="en-US" b="0" i="0">
                <a:solidFill>
                  <a:srgbClr val="000000"/>
                </a:solidFill>
                <a:effectLst/>
                <a:ea typeface="+mn-lt"/>
                <a:cs typeface="+mn-lt"/>
              </a:rPr>
              <a:t>or </a:t>
            </a:r>
            <a:r>
              <a:rPr lang="en-US" b="0" i="0" u="none" strike="noStrike">
                <a:solidFill>
                  <a:srgbClr val="000000"/>
                </a:solidFill>
                <a:effectLst/>
                <a:ea typeface="+mn-lt"/>
                <a:cs typeface="+mn-lt"/>
              </a:rPr>
              <a:t>link</a:t>
            </a:r>
            <a:r>
              <a:rPr lang="en-US">
                <a:solidFill>
                  <a:srgbClr val="000000"/>
                </a:solidFill>
                <a:ea typeface="+mn-lt"/>
                <a:cs typeface="+mn-lt"/>
              </a:rPr>
              <a:t> that, when clicked</a:t>
            </a:r>
            <a:r>
              <a:rPr lang="en-US" b="0" i="0">
                <a:solidFill>
                  <a:srgbClr val="000000"/>
                </a:solidFill>
                <a:effectLst/>
                <a:ea typeface="+mn-lt"/>
                <a:cs typeface="+mn-lt"/>
              </a:rPr>
              <a:t>, </a:t>
            </a:r>
            <a:r>
              <a:rPr lang="en-US">
                <a:solidFill>
                  <a:srgbClr val="000000"/>
                </a:solidFill>
                <a:ea typeface="+mn-lt"/>
                <a:cs typeface="+mn-lt"/>
              </a:rPr>
              <a:t>installs </a:t>
            </a:r>
            <a:r>
              <a:rPr lang="en-US" b="0" i="0">
                <a:solidFill>
                  <a:srgbClr val="000000"/>
                </a:solidFill>
                <a:effectLst/>
                <a:ea typeface="+mn-lt"/>
                <a:cs typeface="+mn-lt"/>
              </a:rPr>
              <a:t>malware.</a:t>
            </a:r>
            <a:endParaRPr lang="en-US">
              <a:ea typeface="+mn-lt"/>
              <a:cs typeface="+mn-lt"/>
            </a:endParaRPr>
          </a:p>
          <a:p>
            <a:pPr marL="285750" indent="-285750">
              <a:buFont typeface="Arial"/>
              <a:buChar char="•"/>
            </a:pPr>
            <a:r>
              <a:rPr lang="en-US" b="1">
                <a:solidFill>
                  <a:srgbClr val="000000"/>
                </a:solidFill>
                <a:ea typeface="+mn-lt"/>
                <a:cs typeface="+mn-lt"/>
              </a:rPr>
              <a:t>Infected Websites</a:t>
            </a:r>
            <a:r>
              <a:rPr lang="en-US">
                <a:solidFill>
                  <a:srgbClr val="000000"/>
                </a:solidFill>
                <a:ea typeface="+mn-lt"/>
                <a:cs typeface="+mn-lt"/>
              </a:rPr>
              <a:t>: You visit </a:t>
            </a:r>
            <a:r>
              <a:rPr lang="en-US" b="0" i="0">
                <a:solidFill>
                  <a:srgbClr val="000000"/>
                </a:solidFill>
                <a:effectLst/>
                <a:ea typeface="+mn-lt"/>
                <a:cs typeface="+mn-lt"/>
              </a:rPr>
              <a:t>a </a:t>
            </a:r>
            <a:r>
              <a:rPr lang="en-US">
                <a:solidFill>
                  <a:srgbClr val="000000"/>
                </a:solidFill>
                <a:ea typeface="+mn-lt"/>
                <a:cs typeface="+mn-lt"/>
              </a:rPr>
              <a:t>website </a:t>
            </a:r>
            <a:r>
              <a:rPr lang="en-US" b="0" i="0">
                <a:solidFill>
                  <a:srgbClr val="000000"/>
                </a:solidFill>
                <a:effectLst/>
                <a:ea typeface="+mn-lt"/>
                <a:cs typeface="+mn-lt"/>
              </a:rPr>
              <a:t>that </a:t>
            </a:r>
            <a:r>
              <a:rPr lang="en-US">
                <a:solidFill>
                  <a:srgbClr val="000000"/>
                </a:solidFill>
                <a:ea typeface="+mn-lt"/>
                <a:cs typeface="+mn-lt"/>
              </a:rPr>
              <a:t>secretly downloads malware onto your device, especially if your browser </a:t>
            </a:r>
            <a:r>
              <a:rPr lang="en-US" b="0" i="0">
                <a:solidFill>
                  <a:srgbClr val="000000"/>
                </a:solidFill>
                <a:effectLst/>
                <a:ea typeface="+mn-lt"/>
                <a:cs typeface="+mn-lt"/>
              </a:rPr>
              <a:t>or</a:t>
            </a:r>
            <a:r>
              <a:rPr lang="en-US">
                <a:solidFill>
                  <a:srgbClr val="000000"/>
                </a:solidFill>
                <a:ea typeface="+mn-lt"/>
                <a:cs typeface="+mn-lt"/>
              </a:rPr>
              <a:t> software isn’t up </a:t>
            </a:r>
            <a:r>
              <a:rPr lang="en-US" b="0" i="0">
                <a:solidFill>
                  <a:srgbClr val="000000"/>
                </a:solidFill>
                <a:effectLst/>
                <a:ea typeface="+mn-lt"/>
                <a:cs typeface="+mn-lt"/>
              </a:rPr>
              <a:t>to </a:t>
            </a:r>
            <a:r>
              <a:rPr lang="en-US">
                <a:solidFill>
                  <a:srgbClr val="000000"/>
                </a:solidFill>
                <a:ea typeface="+mn-lt"/>
                <a:cs typeface="+mn-lt"/>
              </a:rPr>
              <a:t>date</a:t>
            </a:r>
            <a:r>
              <a:rPr lang="en-US" b="0" i="0">
                <a:solidFill>
                  <a:srgbClr val="000000"/>
                </a:solidFill>
                <a:effectLst/>
                <a:ea typeface="+mn-lt"/>
                <a:cs typeface="+mn-lt"/>
              </a:rPr>
              <a:t>.</a:t>
            </a:r>
            <a:endParaRPr lang="en-US">
              <a:ea typeface="+mn-lt"/>
              <a:cs typeface="+mn-lt"/>
            </a:endParaRPr>
          </a:p>
          <a:p>
            <a:pPr marL="285750" indent="-285750">
              <a:buFont typeface="Arial"/>
              <a:buChar char="•"/>
            </a:pPr>
            <a:r>
              <a:rPr lang="en-US" b="1" dirty="0">
                <a:solidFill>
                  <a:srgbClr val="000000"/>
                </a:solidFill>
                <a:ea typeface="+mn-lt"/>
                <a:cs typeface="+mn-lt"/>
              </a:rPr>
              <a:t>Fake Apps or Software</a:t>
            </a:r>
            <a:r>
              <a:rPr lang="en-US" dirty="0">
                <a:solidFill>
                  <a:srgbClr val="000000"/>
                </a:solidFill>
                <a:ea typeface="+mn-lt"/>
                <a:cs typeface="+mn-lt"/>
              </a:rPr>
              <a:t>: You download an app</a:t>
            </a:r>
            <a:r>
              <a:rPr lang="en-US" b="0" i="0" dirty="0">
                <a:solidFill>
                  <a:srgbClr val="000000"/>
                </a:solidFill>
                <a:effectLst/>
                <a:ea typeface="+mn-lt"/>
                <a:cs typeface="+mn-lt"/>
              </a:rPr>
              <a:t> or </a:t>
            </a:r>
            <a:r>
              <a:rPr lang="en-US" dirty="0">
                <a:solidFill>
                  <a:srgbClr val="000000"/>
                </a:solidFill>
                <a:ea typeface="+mn-lt"/>
                <a:cs typeface="+mn-lt"/>
              </a:rPr>
              <a:t>program that looks legit but actually contains malware</a:t>
            </a:r>
            <a:r>
              <a:rPr lang="en-US" b="0" i="0" dirty="0">
                <a:solidFill>
                  <a:srgbClr val="000000"/>
                </a:solidFill>
                <a:effectLst/>
                <a:ea typeface="+mn-lt"/>
                <a:cs typeface="+mn-lt"/>
              </a:rPr>
              <a:t>.</a:t>
            </a:r>
            <a:endParaRPr lang="en-US" dirty="0">
              <a:ea typeface="+mn-lt"/>
              <a:cs typeface="+mn-lt"/>
            </a:endParaRPr>
          </a:p>
          <a:p>
            <a:pPr marL="285750" indent="-285750">
              <a:buFont typeface="Arial"/>
              <a:buChar char="•"/>
            </a:pPr>
            <a:r>
              <a:rPr lang="en-US" b="1" dirty="0">
                <a:solidFill>
                  <a:srgbClr val="000000"/>
                </a:solidFill>
                <a:ea typeface="+mn-lt"/>
                <a:cs typeface="+mn-lt"/>
              </a:rPr>
              <a:t>USB Drives</a:t>
            </a:r>
            <a:r>
              <a:rPr lang="en-US" dirty="0">
                <a:solidFill>
                  <a:srgbClr val="000000"/>
                </a:solidFill>
                <a:ea typeface="+mn-lt"/>
                <a:cs typeface="+mn-lt"/>
              </a:rPr>
              <a:t>: Plugging in an infected USB stick</a:t>
            </a:r>
            <a:r>
              <a:rPr lang="en-US" b="0" i="0" dirty="0">
                <a:solidFill>
                  <a:srgbClr val="000000"/>
                </a:solidFill>
                <a:effectLst/>
                <a:ea typeface="+mn-lt"/>
                <a:cs typeface="+mn-lt"/>
              </a:rPr>
              <a:t> can spread malware to </a:t>
            </a:r>
            <a:r>
              <a:rPr lang="en-US" dirty="0">
                <a:solidFill>
                  <a:srgbClr val="000000"/>
                </a:solidFill>
                <a:ea typeface="+mn-lt"/>
                <a:cs typeface="+mn-lt"/>
              </a:rPr>
              <a:t>your computer</a:t>
            </a:r>
            <a:r>
              <a:rPr lang="en-US" b="0" i="0" dirty="0">
                <a:solidFill>
                  <a:srgbClr val="000000"/>
                </a:solidFill>
                <a:effectLst/>
                <a:ea typeface="+mn-lt"/>
                <a:cs typeface="+mn-lt"/>
              </a:rPr>
              <a:t>.</a:t>
            </a:r>
            <a:endParaRPr lang="en-US" dirty="0">
              <a:ea typeface="+mn-lt"/>
              <a:cs typeface="+mn-lt"/>
            </a:endParaRPr>
          </a:p>
          <a:p>
            <a:pPr marL="285750" indent="-285750">
              <a:buFont typeface="Arial"/>
              <a:buChar char="•"/>
            </a:pPr>
            <a:r>
              <a:rPr lang="en-US" b="1" dirty="0">
                <a:solidFill>
                  <a:srgbClr val="000000"/>
                </a:solidFill>
                <a:ea typeface="+mn-lt"/>
                <a:cs typeface="+mn-lt"/>
              </a:rPr>
              <a:t>Social Media or Messages</a:t>
            </a:r>
            <a:r>
              <a:rPr lang="en-US" dirty="0">
                <a:solidFill>
                  <a:srgbClr val="000000"/>
                </a:solidFill>
                <a:ea typeface="+mn-lt"/>
                <a:cs typeface="+mn-lt"/>
              </a:rPr>
              <a:t>: Links sent through social media or messaging apps can lead to malware-infected sites.</a:t>
            </a:r>
            <a:endParaRPr lang="en-US" dirty="0"/>
          </a:p>
          <a:p>
            <a:pPr marL="285750" indent="-285750">
              <a:buFont typeface="Arial"/>
              <a:buChar char="•"/>
            </a:pPr>
            <a:r>
              <a:rPr lang="en-US" b="1" dirty="0">
                <a:solidFill>
                  <a:srgbClr val="000000"/>
                </a:solidFill>
                <a:ea typeface="+mn-lt"/>
                <a:cs typeface="+mn-lt"/>
              </a:rPr>
              <a:t>Software Vulnerabilities</a:t>
            </a:r>
            <a:r>
              <a:rPr lang="en-US" dirty="0">
                <a:solidFill>
                  <a:srgbClr val="000000"/>
                </a:solidFill>
                <a:ea typeface="+mn-lt"/>
                <a:cs typeface="+mn-lt"/>
              </a:rPr>
              <a:t>: Hackers can exploit flaws in programs or operating systems to install </a:t>
            </a:r>
            <a:r>
              <a:rPr lang="en-US" b="0" i="0" dirty="0">
                <a:solidFill>
                  <a:srgbClr val="000000"/>
                </a:solidFill>
                <a:effectLst/>
                <a:ea typeface="+mn-lt"/>
                <a:cs typeface="+mn-lt"/>
              </a:rPr>
              <a:t>malware without </a:t>
            </a:r>
            <a:r>
              <a:rPr lang="en-US" dirty="0">
                <a:solidFill>
                  <a:srgbClr val="000000"/>
                </a:solidFill>
                <a:ea typeface="+mn-lt"/>
                <a:cs typeface="+mn-lt"/>
              </a:rPr>
              <a:t>you doing </a:t>
            </a:r>
            <a:r>
              <a:rPr lang="en-US" b="0" i="0" dirty="0">
                <a:solidFill>
                  <a:srgbClr val="000000"/>
                </a:solidFill>
                <a:effectLst/>
                <a:ea typeface="+mn-lt"/>
                <a:cs typeface="+mn-lt"/>
              </a:rPr>
              <a:t>anything.</a:t>
            </a:r>
            <a:endParaRPr lang="en-US" dirty="0">
              <a:ea typeface="+mn-lt"/>
              <a:cs typeface="+mn-lt"/>
            </a:endParaRPr>
          </a:p>
          <a:p>
            <a:pPr algn="l"/>
            <a:endParaRPr lang="en-US" b="0" i="0" dirty="0">
              <a:solidFill>
                <a:srgbClr val="000000"/>
              </a:solidFill>
              <a:effectLst/>
              <a:latin typeface="Outfit"/>
            </a:endParaRPr>
          </a:p>
          <a:p>
            <a:pPr algn="l"/>
            <a:endParaRPr lang="en-US" b="0" i="0" dirty="0">
              <a:solidFill>
                <a:srgbClr val="000000"/>
              </a:solidFill>
              <a:effectLst/>
              <a:latin typeface="Outfit"/>
            </a:endParaRPr>
          </a:p>
          <a:p>
            <a:pPr algn="l"/>
            <a:endParaRPr lang="en-US" b="0" i="0" dirty="0">
              <a:solidFill>
                <a:srgbClr val="000000"/>
              </a:solidFill>
              <a:effectLst/>
              <a:latin typeface="Outfit"/>
            </a:endParaRPr>
          </a:p>
          <a:p>
            <a:endParaRPr lang="en-US" dirty="0">
              <a:solidFill>
                <a:srgbClr val="666666"/>
              </a:solidFill>
              <a:latin typeface="Arial" panose="020B0604020202020204" pitchFamily="34" charset="0"/>
            </a:endParaRPr>
          </a:p>
          <a:p>
            <a:r>
              <a:rPr lang="en-US" b="0" i="0" dirty="0">
                <a:solidFill>
                  <a:srgbClr val="666666"/>
                </a:solidFill>
                <a:effectLst/>
                <a:latin typeface="Arial" panose="020B0604020202020204" pitchFamily="34" charset="0"/>
              </a:rPr>
              <a:t>	</a:t>
            </a:r>
          </a:p>
          <a:p>
            <a:endParaRPr lang="en-US" dirty="0">
              <a:solidFill>
                <a:srgbClr val="666666"/>
              </a:solidFill>
              <a:latin typeface="Arial" panose="020B0604020202020204" pitchFamily="34" charset="0"/>
            </a:endParaRPr>
          </a:p>
          <a:p>
            <a:endParaRPr lang="en-IE" dirty="0"/>
          </a:p>
        </p:txBody>
      </p:sp>
    </p:spTree>
    <p:extLst>
      <p:ext uri="{BB962C8B-B14F-4D97-AF65-F5344CB8AC3E}">
        <p14:creationId xmlns:p14="http://schemas.microsoft.com/office/powerpoint/2010/main" val="24368511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D2F54-192B-0886-64BD-AB47496341D2}"/>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a:solidFill>
                  <a:schemeClr val="bg1"/>
                </a:solidFill>
                <a:latin typeface="+mj-lt"/>
                <a:ea typeface="+mj-ea"/>
                <a:cs typeface="+mj-cs"/>
              </a:rPr>
              <a:t>Malware</a:t>
            </a:r>
            <a:r>
              <a:rPr lang="en-US" sz="3200" b="1">
                <a:solidFill>
                  <a:schemeClr val="bg1"/>
                </a:solidFill>
                <a:ea typeface="+mj-ea"/>
                <a:cs typeface="+mj-cs"/>
              </a:rPr>
              <a:t>, how to protect yourself</a:t>
            </a:r>
            <a:r>
              <a:rPr lang="en-US" sz="3200" b="1" kern="1200">
                <a:solidFill>
                  <a:schemeClr val="bg1"/>
                </a:solidFill>
                <a:latin typeface="+mj-lt"/>
                <a:ea typeface="+mj-ea"/>
                <a:cs typeface="+mj-cs"/>
              </a:rPr>
              <a:t> ?</a:t>
            </a:r>
          </a:p>
        </p:txBody>
      </p:sp>
      <p:sp>
        <p:nvSpPr>
          <p:cNvPr id="3" name="TextBox 2">
            <a:extLst>
              <a:ext uri="{FF2B5EF4-FFF2-40B4-BE49-F238E27FC236}">
                <a16:creationId xmlns:a16="http://schemas.microsoft.com/office/drawing/2014/main" id="{2337393A-38AD-FD89-D67A-20FE385E7EF5}"/>
              </a:ext>
            </a:extLst>
          </p:cNvPr>
          <p:cNvSpPr txBox="1"/>
          <p:nvPr/>
        </p:nvSpPr>
        <p:spPr>
          <a:xfrm>
            <a:off x="337351" y="1757779"/>
            <a:ext cx="11430106" cy="3139321"/>
          </a:xfrm>
          <a:prstGeom prst="rect">
            <a:avLst/>
          </a:prstGeom>
          <a:noFill/>
        </p:spPr>
        <p:txBody>
          <a:bodyPr wrap="square" lIns="91440" tIns="45720" rIns="91440" bIns="45720" rtlCol="0" anchor="t">
            <a:spAutoFit/>
          </a:bodyPr>
          <a:lstStyle/>
          <a:p>
            <a:r>
              <a:rPr lang="en-US" dirty="0">
                <a:solidFill>
                  <a:srgbClr val="323232"/>
                </a:solidFill>
                <a:ea typeface="+mn-lt"/>
                <a:cs typeface="+mn-lt"/>
              </a:rPr>
              <a:t>Here are some simple and effective tips </a:t>
            </a:r>
            <a:r>
              <a:rPr lang="en-US" i="0" dirty="0">
                <a:solidFill>
                  <a:srgbClr val="323232"/>
                </a:solidFill>
                <a:effectLst/>
                <a:ea typeface="+mn-lt"/>
                <a:cs typeface="+mn-lt"/>
              </a:rPr>
              <a:t>to </a:t>
            </a:r>
            <a:r>
              <a:rPr lang="en-US" dirty="0">
                <a:solidFill>
                  <a:srgbClr val="323232"/>
                </a:solidFill>
                <a:ea typeface="+mn-lt"/>
                <a:cs typeface="+mn-lt"/>
              </a:rPr>
              <a:t>protect yourself from </a:t>
            </a:r>
            <a:r>
              <a:rPr lang="en-US" i="0" dirty="0">
                <a:solidFill>
                  <a:srgbClr val="323232"/>
                </a:solidFill>
                <a:effectLst/>
                <a:ea typeface="+mn-lt"/>
                <a:cs typeface="+mn-lt"/>
              </a:rPr>
              <a:t>malware</a:t>
            </a:r>
            <a:r>
              <a:rPr lang="en-US" dirty="0">
                <a:solidFill>
                  <a:srgbClr val="323232"/>
                </a:solidFill>
                <a:ea typeface="+mn-lt"/>
                <a:cs typeface="+mn-lt"/>
              </a:rPr>
              <a:t>:</a:t>
            </a:r>
            <a:endParaRPr lang="en-US" dirty="0"/>
          </a:p>
          <a:p>
            <a:pPr marL="285750" indent="-285750">
              <a:buFont typeface="Arial"/>
              <a:buChar char="•"/>
            </a:pPr>
            <a:r>
              <a:rPr lang="en-US" b="1" dirty="0">
                <a:solidFill>
                  <a:srgbClr val="323232"/>
                </a:solidFill>
                <a:ea typeface="+mn-lt"/>
                <a:cs typeface="+mn-lt"/>
              </a:rPr>
              <a:t>Don't click on suspicious links or attachments</a:t>
            </a:r>
            <a:r>
              <a:rPr lang="en-US" dirty="0">
                <a:solidFill>
                  <a:srgbClr val="323232"/>
                </a:solidFill>
                <a:ea typeface="+mn-lt"/>
                <a:cs typeface="+mn-lt"/>
              </a:rPr>
              <a:t> – Even </a:t>
            </a:r>
            <a:r>
              <a:rPr lang="en-US" b="0" i="0" dirty="0">
                <a:solidFill>
                  <a:srgbClr val="323232"/>
                </a:solidFill>
                <a:effectLst/>
                <a:ea typeface="+mn-lt"/>
                <a:cs typeface="+mn-lt"/>
              </a:rPr>
              <a:t>if </a:t>
            </a:r>
            <a:r>
              <a:rPr lang="en-US" dirty="0">
                <a:solidFill>
                  <a:srgbClr val="323232"/>
                </a:solidFill>
                <a:ea typeface="+mn-lt"/>
                <a:cs typeface="+mn-lt"/>
              </a:rPr>
              <a:t>it looks like it’s from someone you know</a:t>
            </a:r>
            <a:r>
              <a:rPr lang="en-US" b="0" i="0" dirty="0">
                <a:solidFill>
                  <a:srgbClr val="323232"/>
                </a:solidFill>
                <a:effectLst/>
                <a:ea typeface="+mn-lt"/>
                <a:cs typeface="+mn-lt"/>
              </a:rPr>
              <a:t>, </a:t>
            </a:r>
            <a:r>
              <a:rPr lang="en-US" dirty="0">
                <a:solidFill>
                  <a:srgbClr val="323232"/>
                </a:solidFill>
                <a:ea typeface="+mn-lt"/>
                <a:cs typeface="+mn-lt"/>
              </a:rPr>
              <a:t>be cautious</a:t>
            </a:r>
            <a:r>
              <a:rPr lang="en-US" b="0" i="0" dirty="0">
                <a:solidFill>
                  <a:srgbClr val="323232"/>
                </a:solidFill>
                <a:effectLst/>
                <a:ea typeface="+mn-lt"/>
                <a:cs typeface="+mn-lt"/>
              </a:rPr>
              <a:t>.</a:t>
            </a:r>
            <a:endParaRPr lang="en-US" dirty="0">
              <a:solidFill>
                <a:srgbClr val="323232"/>
              </a:solidFill>
              <a:ea typeface="+mn-lt"/>
              <a:cs typeface="+mn-lt"/>
            </a:endParaRPr>
          </a:p>
          <a:p>
            <a:pPr marL="285750" indent="-285750">
              <a:buFont typeface="Arial"/>
              <a:buChar char="•"/>
            </a:pPr>
            <a:r>
              <a:rPr lang="en-US" b="1" dirty="0">
                <a:solidFill>
                  <a:srgbClr val="323232"/>
                </a:solidFill>
                <a:ea typeface="+mn-lt"/>
                <a:cs typeface="+mn-lt"/>
              </a:rPr>
              <a:t>Use antivirus </a:t>
            </a:r>
            <a:r>
              <a:rPr lang="en-US" b="1" i="0" dirty="0">
                <a:solidFill>
                  <a:srgbClr val="323232"/>
                </a:solidFill>
                <a:effectLst/>
                <a:ea typeface="+mn-lt"/>
                <a:cs typeface="+mn-lt"/>
              </a:rPr>
              <a:t>software</a:t>
            </a:r>
            <a:r>
              <a:rPr lang="en-US" b="0" i="0" dirty="0">
                <a:solidFill>
                  <a:srgbClr val="323232"/>
                </a:solidFill>
                <a:effectLst/>
                <a:ea typeface="+mn-lt"/>
                <a:cs typeface="+mn-lt"/>
              </a:rPr>
              <a:t> </a:t>
            </a:r>
            <a:r>
              <a:rPr lang="en-US" dirty="0">
                <a:solidFill>
                  <a:srgbClr val="323232"/>
                </a:solidFill>
                <a:ea typeface="+mn-lt"/>
                <a:cs typeface="+mn-lt"/>
              </a:rPr>
              <a:t>– It helps </a:t>
            </a:r>
            <a:r>
              <a:rPr lang="en-US" b="0" i="0" dirty="0">
                <a:solidFill>
                  <a:srgbClr val="323232"/>
                </a:solidFill>
                <a:effectLst/>
                <a:ea typeface="+mn-lt"/>
                <a:cs typeface="+mn-lt"/>
              </a:rPr>
              <a:t>detect and </a:t>
            </a:r>
            <a:r>
              <a:rPr lang="en-US" dirty="0">
                <a:solidFill>
                  <a:srgbClr val="323232"/>
                </a:solidFill>
                <a:ea typeface="+mn-lt"/>
                <a:cs typeface="+mn-lt"/>
              </a:rPr>
              <a:t>block </a:t>
            </a:r>
            <a:r>
              <a:rPr lang="en-US" b="0" i="0" dirty="0">
                <a:solidFill>
                  <a:srgbClr val="323232"/>
                </a:solidFill>
                <a:effectLst/>
                <a:ea typeface="+mn-lt"/>
                <a:cs typeface="+mn-lt"/>
              </a:rPr>
              <a:t>malware</a:t>
            </a:r>
            <a:r>
              <a:rPr lang="en-US" dirty="0">
                <a:solidFill>
                  <a:srgbClr val="323232"/>
                </a:solidFill>
                <a:ea typeface="+mn-lt"/>
                <a:cs typeface="+mn-lt"/>
              </a:rPr>
              <a:t> before it can harm your system</a:t>
            </a:r>
            <a:r>
              <a:rPr lang="en-US" b="0" i="0" dirty="0">
                <a:solidFill>
                  <a:srgbClr val="323232"/>
                </a:solidFill>
                <a:effectLst/>
                <a:ea typeface="+mn-lt"/>
                <a:cs typeface="+mn-lt"/>
              </a:rPr>
              <a:t>.</a:t>
            </a:r>
            <a:endParaRPr lang="en-US" dirty="0">
              <a:solidFill>
                <a:srgbClr val="323232"/>
              </a:solidFill>
              <a:ea typeface="+mn-lt"/>
              <a:cs typeface="+mn-lt"/>
            </a:endParaRPr>
          </a:p>
          <a:p>
            <a:pPr marL="285750" indent="-285750">
              <a:buFont typeface="Arial"/>
              <a:buChar char="•"/>
            </a:pPr>
            <a:r>
              <a:rPr lang="en-US" b="1" dirty="0">
                <a:solidFill>
                  <a:srgbClr val="323232"/>
                </a:solidFill>
                <a:ea typeface="+mn-lt"/>
                <a:cs typeface="+mn-lt"/>
              </a:rPr>
              <a:t>Keep software updated</a:t>
            </a:r>
            <a:r>
              <a:rPr lang="en-US" dirty="0">
                <a:solidFill>
                  <a:srgbClr val="323232"/>
                </a:solidFill>
                <a:ea typeface="+mn-lt"/>
                <a:cs typeface="+mn-lt"/>
              </a:rPr>
              <a:t> – Updates often fix security holes that malware</a:t>
            </a:r>
            <a:r>
              <a:rPr lang="en-US" b="0" i="0" dirty="0">
                <a:solidFill>
                  <a:srgbClr val="323232"/>
                </a:solidFill>
                <a:effectLst/>
                <a:ea typeface="+mn-lt"/>
                <a:cs typeface="+mn-lt"/>
              </a:rPr>
              <a:t> can </a:t>
            </a:r>
            <a:r>
              <a:rPr lang="en-US" dirty="0">
                <a:solidFill>
                  <a:srgbClr val="323232"/>
                </a:solidFill>
                <a:ea typeface="+mn-lt"/>
                <a:cs typeface="+mn-lt"/>
              </a:rPr>
              <a:t>exploit.</a:t>
            </a:r>
            <a:endParaRPr lang="en-US" dirty="0"/>
          </a:p>
          <a:p>
            <a:pPr marL="285750" indent="-285750">
              <a:buFont typeface="Arial"/>
              <a:buChar char="•"/>
            </a:pPr>
            <a:r>
              <a:rPr lang="en-US" b="1" dirty="0">
                <a:solidFill>
                  <a:srgbClr val="323232"/>
                </a:solidFill>
                <a:ea typeface="+mn-lt"/>
                <a:cs typeface="+mn-lt"/>
              </a:rPr>
              <a:t>Download apps and programs only from trusted sources</a:t>
            </a:r>
            <a:r>
              <a:rPr lang="en-US" dirty="0">
                <a:solidFill>
                  <a:srgbClr val="323232"/>
                </a:solidFill>
                <a:ea typeface="+mn-lt"/>
                <a:cs typeface="+mn-lt"/>
              </a:rPr>
              <a:t> – Stick to official websites </a:t>
            </a:r>
            <a:r>
              <a:rPr lang="en-US" b="0" i="0" dirty="0">
                <a:solidFill>
                  <a:srgbClr val="323232"/>
                </a:solidFill>
                <a:effectLst/>
                <a:ea typeface="+mn-lt"/>
                <a:cs typeface="+mn-lt"/>
              </a:rPr>
              <a:t>and </a:t>
            </a:r>
            <a:r>
              <a:rPr lang="en-US" dirty="0">
                <a:solidFill>
                  <a:srgbClr val="323232"/>
                </a:solidFill>
                <a:ea typeface="+mn-lt"/>
                <a:cs typeface="+mn-lt"/>
              </a:rPr>
              <a:t>app stores.</a:t>
            </a:r>
            <a:endParaRPr lang="en-US" dirty="0"/>
          </a:p>
          <a:p>
            <a:pPr marL="285750" indent="-285750">
              <a:buFont typeface="Arial"/>
              <a:buChar char="•"/>
            </a:pPr>
            <a:r>
              <a:rPr lang="en-US" b="1" dirty="0">
                <a:solidFill>
                  <a:srgbClr val="323232"/>
                </a:solidFill>
                <a:ea typeface="+mn-lt"/>
                <a:cs typeface="+mn-lt"/>
              </a:rPr>
              <a:t>Use strong, unique passwords</a:t>
            </a:r>
            <a:r>
              <a:rPr lang="en-US" dirty="0">
                <a:solidFill>
                  <a:srgbClr val="323232"/>
                </a:solidFill>
                <a:ea typeface="+mn-lt"/>
                <a:cs typeface="+mn-lt"/>
              </a:rPr>
              <a:t> – This helps prevent hackers from breaking into your accounts.</a:t>
            </a:r>
            <a:endParaRPr lang="en-US" dirty="0"/>
          </a:p>
          <a:p>
            <a:pPr marL="285750" indent="-285750">
              <a:buFont typeface="Arial"/>
              <a:buChar char="•"/>
            </a:pPr>
            <a:r>
              <a:rPr lang="en-US" b="1" dirty="0">
                <a:solidFill>
                  <a:srgbClr val="323232"/>
                </a:solidFill>
                <a:ea typeface="+mn-lt"/>
                <a:cs typeface="+mn-lt"/>
              </a:rPr>
              <a:t>Back up your data regularly</a:t>
            </a:r>
            <a:r>
              <a:rPr lang="en-US" dirty="0">
                <a:solidFill>
                  <a:srgbClr val="323232"/>
                </a:solidFill>
                <a:ea typeface="+mn-lt"/>
                <a:cs typeface="+mn-lt"/>
              </a:rPr>
              <a:t> – If </a:t>
            </a:r>
            <a:r>
              <a:rPr lang="en-US" b="0" i="0" dirty="0">
                <a:solidFill>
                  <a:srgbClr val="323232"/>
                </a:solidFill>
                <a:effectLst/>
                <a:ea typeface="+mn-lt"/>
                <a:cs typeface="+mn-lt"/>
              </a:rPr>
              <a:t>malware</a:t>
            </a:r>
            <a:r>
              <a:rPr lang="en-US" dirty="0">
                <a:solidFill>
                  <a:srgbClr val="323232"/>
                </a:solidFill>
                <a:ea typeface="+mn-lt"/>
                <a:cs typeface="+mn-lt"/>
              </a:rPr>
              <a:t> strikes, you won’t lose your important files.</a:t>
            </a:r>
            <a:endParaRPr lang="en-US" dirty="0"/>
          </a:p>
          <a:p>
            <a:pPr marL="285750" indent="-285750">
              <a:buFont typeface="Arial"/>
              <a:buChar char="•"/>
            </a:pPr>
            <a:r>
              <a:rPr lang="en-US" b="1" dirty="0">
                <a:solidFill>
                  <a:srgbClr val="323232"/>
                </a:solidFill>
                <a:ea typeface="+mn-lt"/>
                <a:cs typeface="+mn-lt"/>
              </a:rPr>
              <a:t>Be cautious with public Wi-Fi</a:t>
            </a:r>
            <a:r>
              <a:rPr lang="en-US" dirty="0">
                <a:solidFill>
                  <a:srgbClr val="323232"/>
                </a:solidFill>
                <a:ea typeface="+mn-lt"/>
                <a:cs typeface="+mn-lt"/>
              </a:rPr>
              <a:t> – Use a VPN if you need to access sensitive information on public networks</a:t>
            </a:r>
            <a:r>
              <a:rPr lang="en-US" b="0" i="0" dirty="0">
                <a:solidFill>
                  <a:srgbClr val="323232"/>
                </a:solidFill>
                <a:effectLst/>
                <a:ea typeface="+mn-lt"/>
                <a:cs typeface="+mn-lt"/>
              </a:rPr>
              <a:t>.</a:t>
            </a:r>
            <a:endParaRPr lang="en-US" dirty="0">
              <a:solidFill>
                <a:srgbClr val="323232"/>
              </a:solidFill>
              <a:ea typeface="+mn-lt"/>
              <a:cs typeface="+mn-lt"/>
            </a:endParaRPr>
          </a:p>
          <a:p>
            <a:endParaRPr lang="en-US" b="1" dirty="0">
              <a:solidFill>
                <a:srgbClr val="323232"/>
              </a:solidFill>
              <a:latin typeface="Arial"/>
              <a:cs typeface="Arial"/>
            </a:endParaRPr>
          </a:p>
        </p:txBody>
      </p:sp>
    </p:spTree>
    <p:extLst>
      <p:ext uri="{BB962C8B-B14F-4D97-AF65-F5344CB8AC3E}">
        <p14:creationId xmlns:p14="http://schemas.microsoft.com/office/powerpoint/2010/main" val="973687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200" y="571501"/>
            <a:ext cx="5257800" cy="984583"/>
          </a:xfrm>
        </p:spPr>
        <p:txBody>
          <a:bodyPr>
            <a:normAutofit/>
          </a:bodyPr>
          <a:lstStyle/>
          <a:p>
            <a:r>
              <a:rPr lang="en-IE" b="1"/>
              <a:t>The Internet</a:t>
            </a:r>
            <a:endParaRPr lang="en-IE" sz="3400" dirty="0"/>
          </a:p>
        </p:txBody>
      </p:sp>
      <p:sp>
        <p:nvSpPr>
          <p:cNvPr id="2" name="TextBox 1">
            <a:extLst>
              <a:ext uri="{FF2B5EF4-FFF2-40B4-BE49-F238E27FC236}">
                <a16:creationId xmlns:a16="http://schemas.microsoft.com/office/drawing/2014/main" id="{E187311E-A2B9-41E8-832C-E8B7F3EA2918}"/>
              </a:ext>
            </a:extLst>
          </p:cNvPr>
          <p:cNvSpPr txBox="1"/>
          <p:nvPr/>
        </p:nvSpPr>
        <p:spPr>
          <a:xfrm>
            <a:off x="838200" y="1556084"/>
            <a:ext cx="10515600" cy="769441"/>
          </a:xfrm>
          <a:prstGeom prst="rect">
            <a:avLst/>
          </a:prstGeom>
          <a:noFill/>
        </p:spPr>
        <p:txBody>
          <a:bodyPr wrap="square" rtlCol="0">
            <a:spAutoFit/>
          </a:bodyPr>
          <a:lstStyle/>
          <a:p>
            <a:r>
              <a:rPr lang="en-IE" sz="2200"/>
              <a:t>It requires hardware and software to operate and allows vast amounts of data to be transmitted over land and under oceans, from one side of the world to the other.</a:t>
            </a:r>
            <a:endParaRPr lang="en-IE" sz="2200" dirty="0"/>
          </a:p>
        </p:txBody>
      </p:sp>
      <p:sp>
        <p:nvSpPr>
          <p:cNvPr id="3" name="TextBox 2">
            <a:extLst>
              <a:ext uri="{FF2B5EF4-FFF2-40B4-BE49-F238E27FC236}">
                <a16:creationId xmlns:a16="http://schemas.microsoft.com/office/drawing/2014/main" id="{6BCE7EA9-B401-4FFF-B5D0-B0C213869C0D}"/>
              </a:ext>
            </a:extLst>
          </p:cNvPr>
          <p:cNvSpPr txBox="1"/>
          <p:nvPr/>
        </p:nvSpPr>
        <p:spPr>
          <a:xfrm>
            <a:off x="838200" y="2483944"/>
            <a:ext cx="10515600" cy="769441"/>
          </a:xfrm>
          <a:prstGeom prst="rect">
            <a:avLst/>
          </a:prstGeom>
          <a:noFill/>
        </p:spPr>
        <p:txBody>
          <a:bodyPr wrap="square" rtlCol="0">
            <a:spAutoFit/>
          </a:bodyPr>
          <a:lstStyle/>
          <a:p>
            <a:r>
              <a:rPr lang="en-IE" sz="2200"/>
              <a:t>Routers, switches and servers in millions of locations around the globe use over 300 underwater cables and countless cables above ground to connect to each other. </a:t>
            </a:r>
            <a:endParaRPr lang="en-IE" sz="2200" dirty="0"/>
          </a:p>
        </p:txBody>
      </p:sp>
      <p:pic>
        <p:nvPicPr>
          <p:cNvPr id="1026" name="Picture 2" descr="What is a wireless router? | Switcher.ie">
            <a:extLst>
              <a:ext uri="{FF2B5EF4-FFF2-40B4-BE49-F238E27FC236}">
                <a16:creationId xmlns:a16="http://schemas.microsoft.com/office/drawing/2014/main" id="{4D77D6A0-58ED-4DBA-8DBB-A780829141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5208" y="3604616"/>
            <a:ext cx="3064357" cy="91930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ire Porn - Best and Worst wired pictures - Networking">
            <a:extLst>
              <a:ext uri="{FF2B5EF4-FFF2-40B4-BE49-F238E27FC236}">
                <a16:creationId xmlns:a16="http://schemas.microsoft.com/office/drawing/2014/main" id="{3544467A-1457-4C25-82AA-D7084B9F79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2462" y="3604616"/>
            <a:ext cx="4002106" cy="267140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esign and installation of server and networking equipment — Автелком">
            <a:extLst>
              <a:ext uri="{FF2B5EF4-FFF2-40B4-BE49-F238E27FC236}">
                <a16:creationId xmlns:a16="http://schemas.microsoft.com/office/drawing/2014/main" id="{BC1265A2-920F-4ED0-AC38-5E8038D45D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761617"/>
            <a:ext cx="4278374" cy="16294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81555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54726-EB19-F614-AE0C-B06D71549A31}"/>
              </a:ext>
            </a:extLst>
          </p:cNvPr>
          <p:cNvSpPr>
            <a:spLocks noGrp="1"/>
          </p:cNvSpPr>
          <p:nvPr>
            <p:ph type="title"/>
          </p:nvPr>
        </p:nvSpPr>
        <p:spPr/>
        <p:txBody>
          <a:bodyPr/>
          <a:lstStyle/>
          <a:p>
            <a:r>
              <a:rPr lang="en-US" sz="3800">
                <a:solidFill>
                  <a:srgbClr val="000000"/>
                </a:solidFill>
                <a:latin typeface="Segoe UI"/>
                <a:cs typeface="Segoe UI"/>
              </a:rPr>
              <a:t>What is artificial intelligence (AI) ?</a:t>
            </a:r>
            <a:br>
              <a:rPr lang="en-US" sz="3800">
                <a:solidFill>
                  <a:srgbClr val="000000"/>
                </a:solidFill>
                <a:latin typeface="Segoe UI"/>
                <a:cs typeface="Segoe UI"/>
              </a:rPr>
            </a:br>
            <a:r>
              <a:rPr lang="en-US" sz="3800">
                <a:solidFill>
                  <a:srgbClr val="000000"/>
                </a:solidFill>
                <a:latin typeface="Segoe UI"/>
                <a:cs typeface="Segoe UI"/>
              </a:rPr>
              <a:t> </a:t>
            </a:r>
            <a:endParaRPr lang="en-US"/>
          </a:p>
        </p:txBody>
      </p:sp>
      <p:sp>
        <p:nvSpPr>
          <p:cNvPr id="3" name="Content Placeholder 2">
            <a:extLst>
              <a:ext uri="{FF2B5EF4-FFF2-40B4-BE49-F238E27FC236}">
                <a16:creationId xmlns:a16="http://schemas.microsoft.com/office/drawing/2014/main" id="{89CC04B2-BC98-1D9C-F29A-2CDEB834EC0E}"/>
              </a:ext>
            </a:extLst>
          </p:cNvPr>
          <p:cNvSpPr>
            <a:spLocks noGrp="1"/>
          </p:cNvSpPr>
          <p:nvPr>
            <p:ph idx="1"/>
          </p:nvPr>
        </p:nvSpPr>
        <p:spPr>
          <a:xfrm>
            <a:off x="878774" y="1578626"/>
            <a:ext cx="10058400" cy="1170908"/>
          </a:xfrm>
        </p:spPr>
        <p:txBody>
          <a:bodyPr vert="horz" lIns="91440" tIns="45720" rIns="91440" bIns="45720" rtlCol="0" anchor="t">
            <a:normAutofit/>
          </a:bodyPr>
          <a:lstStyle/>
          <a:p>
            <a:r>
              <a:rPr lang="en-US" sz="2600" dirty="0">
                <a:latin typeface="Calibri"/>
                <a:ea typeface="Calibri"/>
                <a:cs typeface="Calibri"/>
              </a:rPr>
              <a:t>Artificial Intelligence is the capability of a computer system to mimic human cognitive functions such as learning and problem-solving. </a:t>
            </a:r>
            <a:endParaRPr lang="en-US" dirty="0"/>
          </a:p>
        </p:txBody>
      </p:sp>
      <p:sp>
        <p:nvSpPr>
          <p:cNvPr id="5" name="Title 1">
            <a:extLst>
              <a:ext uri="{FF2B5EF4-FFF2-40B4-BE49-F238E27FC236}">
                <a16:creationId xmlns:a16="http://schemas.microsoft.com/office/drawing/2014/main" id="{DD0009F4-A3F9-C14B-FA88-8D432BC2DC7A}"/>
              </a:ext>
            </a:extLst>
          </p:cNvPr>
          <p:cNvSpPr txBox="1">
            <a:spLocks/>
          </p:cNvSpPr>
          <p:nvPr/>
        </p:nvSpPr>
        <p:spPr>
          <a:xfrm>
            <a:off x="1060862" y="2497123"/>
            <a:ext cx="10058400" cy="13716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US" sz="3800">
                <a:solidFill>
                  <a:srgbClr val="000000"/>
                </a:solidFill>
                <a:latin typeface="Segoe UI"/>
                <a:ea typeface="Calibri Light"/>
                <a:cs typeface="Calibri Light"/>
              </a:rPr>
              <a:t>Examples of Artificial </a:t>
            </a:r>
            <a:r>
              <a:rPr lang="en-US" sz="3800" dirty="0">
                <a:solidFill>
                  <a:srgbClr val="000000"/>
                </a:solidFill>
                <a:latin typeface="Segoe UI"/>
                <a:ea typeface="Calibri Light"/>
                <a:cs typeface="Calibri Light"/>
              </a:rPr>
              <a:t>intelligence</a:t>
            </a:r>
            <a:r>
              <a:rPr lang="en-US" sz="3800">
                <a:solidFill>
                  <a:srgbClr val="000000"/>
                </a:solidFill>
                <a:latin typeface="Segoe UI"/>
                <a:cs typeface="Segoe UI"/>
              </a:rPr>
              <a:t> </a:t>
            </a:r>
            <a:endParaRPr lang="en-US" sz="3800">
              <a:latin typeface="Segoe UI"/>
              <a:cs typeface="Segoe UI"/>
            </a:endParaRPr>
          </a:p>
        </p:txBody>
      </p:sp>
      <p:sp>
        <p:nvSpPr>
          <p:cNvPr id="10" name="TextBox 9">
            <a:extLst>
              <a:ext uri="{FF2B5EF4-FFF2-40B4-BE49-F238E27FC236}">
                <a16:creationId xmlns:a16="http://schemas.microsoft.com/office/drawing/2014/main" id="{5785EFC5-5BCA-8E66-AF60-42F6D8841CF3}"/>
              </a:ext>
            </a:extLst>
          </p:cNvPr>
          <p:cNvSpPr txBox="1"/>
          <p:nvPr/>
        </p:nvSpPr>
        <p:spPr>
          <a:xfrm>
            <a:off x="1158993" y="3646966"/>
            <a:ext cx="9751000" cy="23698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dirty="0">
                <a:latin typeface="Calibri"/>
                <a:ea typeface="+mn-lt"/>
                <a:cs typeface="+mn-lt"/>
              </a:rPr>
              <a:t>•Autonomous vehicles: AI is used to enable self-driving cars, which use sensors and machine learning algorithms to navigate roads and make driving decisions.</a:t>
            </a:r>
            <a:endParaRPr lang="en-US" sz="2600">
              <a:latin typeface="Calibri"/>
              <a:ea typeface="Calibri"/>
              <a:cs typeface="Calibri"/>
            </a:endParaRPr>
          </a:p>
          <a:p>
            <a:r>
              <a:rPr lang="en-US" sz="2600" dirty="0">
                <a:latin typeface="Calibri"/>
                <a:ea typeface="+mn-lt"/>
                <a:cs typeface="+mn-lt"/>
              </a:rPr>
              <a:t>•Healthcare: AI is used in healthcare to analyze medical images, assist in diagnosis, and develop personalized treatment plans.</a:t>
            </a:r>
            <a:endParaRPr lang="en-US" sz="2600">
              <a:latin typeface="Calibri"/>
              <a:ea typeface="Calibri"/>
              <a:cs typeface="Calibri"/>
            </a:endParaRPr>
          </a:p>
          <a:p>
            <a:pPr algn="l"/>
            <a:endParaRPr lang="en-US" dirty="0"/>
          </a:p>
        </p:txBody>
      </p:sp>
    </p:spTree>
    <p:extLst>
      <p:ext uri="{BB962C8B-B14F-4D97-AF65-F5344CB8AC3E}">
        <p14:creationId xmlns:p14="http://schemas.microsoft.com/office/powerpoint/2010/main" val="35933246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32B67D-9063-9A6B-8FB6-8CA85B7258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58FA20-29F3-B8B9-5634-9D5F5F19D89D}"/>
              </a:ext>
            </a:extLst>
          </p:cNvPr>
          <p:cNvSpPr>
            <a:spLocks noGrp="1"/>
          </p:cNvSpPr>
          <p:nvPr>
            <p:ph type="title"/>
          </p:nvPr>
        </p:nvSpPr>
        <p:spPr/>
        <p:txBody>
          <a:bodyPr/>
          <a:lstStyle/>
          <a:p>
            <a:r>
              <a:rPr lang="en-US" sz="3800">
                <a:solidFill>
                  <a:srgbClr val="000000"/>
                </a:solidFill>
                <a:latin typeface="Segoe UI"/>
                <a:cs typeface="Segoe UI"/>
              </a:rPr>
              <a:t>Different Types of AI </a:t>
            </a:r>
            <a:endParaRPr lang="en-US"/>
          </a:p>
        </p:txBody>
      </p:sp>
      <p:sp>
        <p:nvSpPr>
          <p:cNvPr id="3" name="Content Placeholder 2">
            <a:extLst>
              <a:ext uri="{FF2B5EF4-FFF2-40B4-BE49-F238E27FC236}">
                <a16:creationId xmlns:a16="http://schemas.microsoft.com/office/drawing/2014/main" id="{8BA3941D-A4AC-2FB8-EA7F-2932958ABBA5}"/>
              </a:ext>
            </a:extLst>
          </p:cNvPr>
          <p:cNvSpPr>
            <a:spLocks noGrp="1"/>
          </p:cNvSpPr>
          <p:nvPr>
            <p:ph idx="1"/>
          </p:nvPr>
        </p:nvSpPr>
        <p:spPr>
          <a:xfrm>
            <a:off x="878774" y="1578626"/>
            <a:ext cx="10058400" cy="4634544"/>
          </a:xfrm>
        </p:spPr>
        <p:txBody>
          <a:bodyPr vert="horz" lIns="91440" tIns="45720" rIns="91440" bIns="45720" rtlCol="0" anchor="t">
            <a:normAutofit/>
          </a:bodyPr>
          <a:lstStyle/>
          <a:p>
            <a:pPr>
              <a:buClr>
                <a:srgbClr val="262626"/>
              </a:buClr>
            </a:pPr>
            <a:r>
              <a:rPr lang="en-US" sz="2600" dirty="0">
                <a:latin typeface="Calibri"/>
                <a:ea typeface="+mn-lt"/>
                <a:cs typeface="+mn-lt"/>
              </a:rPr>
              <a:t>•Narrow AI: This type of AI is designed to perform a specific task, and it operates within a limited scope. Narrow AI is commonly used in applications such as virtual assistants, image recognition software, and language translation programs.</a:t>
            </a:r>
          </a:p>
          <a:p>
            <a:pPr>
              <a:buClr>
                <a:srgbClr val="262626"/>
              </a:buClr>
            </a:pPr>
            <a:endParaRPr lang="en-US" sz="2600" dirty="0">
              <a:latin typeface="Calibri"/>
              <a:ea typeface="Calibri"/>
              <a:cs typeface="Calibri"/>
            </a:endParaRPr>
          </a:p>
          <a:p>
            <a:pPr>
              <a:buClr>
                <a:srgbClr val="262626"/>
              </a:buClr>
            </a:pPr>
            <a:r>
              <a:rPr lang="en-US" sz="2600" dirty="0">
                <a:latin typeface="Calibri"/>
                <a:ea typeface="+mn-lt"/>
                <a:cs typeface="+mn-lt"/>
              </a:rPr>
              <a:t>•General or Strong AI: This type of AI is capable of performing any intellectual task that a human can. However, currently, there is no true strong AI that has been developed, and it remains a theoretical concept.</a:t>
            </a:r>
            <a:endParaRPr lang="en-US" sz="2600" dirty="0">
              <a:latin typeface="Calibri"/>
              <a:ea typeface="Calibri"/>
              <a:cs typeface="Calibri"/>
            </a:endParaRPr>
          </a:p>
          <a:p>
            <a:pPr>
              <a:buClr>
                <a:srgbClr val="262626"/>
              </a:buClr>
            </a:pPr>
            <a:endParaRPr lang="en-US" sz="2600" dirty="0">
              <a:latin typeface="Calibri"/>
              <a:ea typeface="Calibri"/>
              <a:cs typeface="Calibri"/>
            </a:endParaRPr>
          </a:p>
        </p:txBody>
      </p:sp>
    </p:spTree>
    <p:extLst>
      <p:ext uri="{BB962C8B-B14F-4D97-AF65-F5344CB8AC3E}">
        <p14:creationId xmlns:p14="http://schemas.microsoft.com/office/powerpoint/2010/main" val="16648005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5F2F9-23F8-1C6B-5605-236A42A58DAD}"/>
              </a:ext>
            </a:extLst>
          </p:cNvPr>
          <p:cNvSpPr>
            <a:spLocks noGrp="1"/>
          </p:cNvSpPr>
          <p:nvPr>
            <p:ph type="title"/>
          </p:nvPr>
        </p:nvSpPr>
        <p:spPr>
          <a:xfrm>
            <a:off x="343268" y="1112969"/>
            <a:ext cx="3937298" cy="4166010"/>
          </a:xfrm>
        </p:spPr>
        <p:txBody>
          <a:bodyPr>
            <a:normAutofit/>
          </a:bodyPr>
          <a:lstStyle/>
          <a:p>
            <a:r>
              <a:rPr lang="en-IE">
                <a:solidFill>
                  <a:srgbClr val="FFFFFF"/>
                </a:solidFill>
              </a:rPr>
              <a:t>Simple AI  Vs Machine Learning</a:t>
            </a:r>
          </a:p>
        </p:txBody>
      </p:sp>
      <p:sp>
        <p:nvSpPr>
          <p:cNvPr id="3" name="Content Placeholder 2">
            <a:extLst>
              <a:ext uri="{FF2B5EF4-FFF2-40B4-BE49-F238E27FC236}">
                <a16:creationId xmlns:a16="http://schemas.microsoft.com/office/drawing/2014/main" id="{7C74CE66-0933-950B-12E1-9953E1A9DA89}"/>
              </a:ext>
            </a:extLst>
          </p:cNvPr>
          <p:cNvSpPr>
            <a:spLocks noGrp="1"/>
          </p:cNvSpPr>
          <p:nvPr>
            <p:ph idx="1"/>
          </p:nvPr>
        </p:nvSpPr>
        <p:spPr>
          <a:xfrm>
            <a:off x="4562105" y="820880"/>
            <a:ext cx="6791694" cy="5661246"/>
          </a:xfrm>
        </p:spPr>
        <p:txBody>
          <a:bodyPr vert="horz" lIns="91440" tIns="45720" rIns="91440" bIns="45720" rtlCol="0" anchor="t">
            <a:noAutofit/>
          </a:bodyPr>
          <a:lstStyle/>
          <a:p>
            <a:r>
              <a:rPr lang="en-US" sz="2800" b="0" i="0" dirty="0">
                <a:effectLst/>
                <a:latin typeface="Source Sans Pro"/>
                <a:ea typeface="Source Sans Pro"/>
              </a:rPr>
              <a:t>With simple AI, a programmer can tell a machine how to respond to various sets of instructions by hand-coding each “decision.”</a:t>
            </a:r>
          </a:p>
          <a:p>
            <a:r>
              <a:rPr lang="en-US" sz="2800" b="0" i="0" dirty="0">
                <a:effectLst/>
                <a:latin typeface="Source Sans Pro"/>
                <a:ea typeface="Source Sans Pro"/>
              </a:rPr>
              <a:t>With machine learning models, computer scientists can “train” a machine by feeding it large amounts of data. The machine follows a set of rules—called an algorithm—to analyze and draw inferences from the data. The more data the machine parses, the better it can become at performing a task or making a decision.</a:t>
            </a:r>
            <a:endParaRPr lang="en-IE" sz="2800" dirty="0">
              <a:latin typeface="Source Sans Pro"/>
              <a:ea typeface="Source Sans Pro"/>
            </a:endParaRPr>
          </a:p>
        </p:txBody>
      </p:sp>
    </p:spTree>
    <p:extLst>
      <p:ext uri="{BB962C8B-B14F-4D97-AF65-F5344CB8AC3E}">
        <p14:creationId xmlns:p14="http://schemas.microsoft.com/office/powerpoint/2010/main" val="26388472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49D70-831D-2BA1-7FF3-7AE8BF461E8E}"/>
              </a:ext>
            </a:extLst>
          </p:cNvPr>
          <p:cNvSpPr>
            <a:spLocks noGrp="1"/>
          </p:cNvSpPr>
          <p:nvPr>
            <p:ph type="title"/>
          </p:nvPr>
        </p:nvSpPr>
        <p:spPr>
          <a:xfrm>
            <a:off x="1066800" y="108204"/>
            <a:ext cx="10058400" cy="1371600"/>
          </a:xfrm>
        </p:spPr>
        <p:txBody>
          <a:bodyPr/>
          <a:lstStyle/>
          <a:p>
            <a:r>
              <a:rPr lang="en-US"/>
              <a:t>What is Machine Learning</a:t>
            </a:r>
          </a:p>
        </p:txBody>
      </p:sp>
      <p:sp>
        <p:nvSpPr>
          <p:cNvPr id="3" name="Content Placeholder 2">
            <a:extLst>
              <a:ext uri="{FF2B5EF4-FFF2-40B4-BE49-F238E27FC236}">
                <a16:creationId xmlns:a16="http://schemas.microsoft.com/office/drawing/2014/main" id="{B58DF48D-AF8C-EC4B-8F7E-F2792C29082D}"/>
              </a:ext>
            </a:extLst>
          </p:cNvPr>
          <p:cNvSpPr>
            <a:spLocks noGrp="1"/>
          </p:cNvSpPr>
          <p:nvPr>
            <p:ph idx="1"/>
          </p:nvPr>
        </p:nvSpPr>
        <p:spPr>
          <a:xfrm>
            <a:off x="542307" y="1162991"/>
            <a:ext cx="11344892" cy="5228308"/>
          </a:xfrm>
        </p:spPr>
        <p:txBody>
          <a:bodyPr vert="horz" lIns="91440" tIns="45720" rIns="91440" bIns="45720" rtlCol="0" anchor="t">
            <a:noAutofit/>
          </a:bodyPr>
          <a:lstStyle/>
          <a:p>
            <a:r>
              <a:rPr lang="en-US" sz="2400" dirty="0">
                <a:ea typeface="+mn-lt"/>
                <a:cs typeface="+mn-lt"/>
              </a:rPr>
              <a:t>Machine learning is a way for computers to </a:t>
            </a:r>
            <a:r>
              <a:rPr lang="en-US" sz="2400" b="1" dirty="0">
                <a:ea typeface="+mn-lt"/>
                <a:cs typeface="+mn-lt"/>
              </a:rPr>
              <a:t>learn from data</a:t>
            </a:r>
            <a:r>
              <a:rPr lang="en-US" sz="2400" dirty="0">
                <a:ea typeface="+mn-lt"/>
                <a:cs typeface="+mn-lt"/>
              </a:rPr>
              <a:t> and </a:t>
            </a:r>
            <a:r>
              <a:rPr lang="en-US" sz="2400" b="1" dirty="0">
                <a:ea typeface="+mn-lt"/>
                <a:cs typeface="+mn-lt"/>
              </a:rPr>
              <a:t>make decisions or predictions</a:t>
            </a:r>
            <a:r>
              <a:rPr lang="en-US" sz="2400" dirty="0">
                <a:ea typeface="+mn-lt"/>
                <a:cs typeface="+mn-lt"/>
              </a:rPr>
              <a:t> without being told exactly what to do.</a:t>
            </a:r>
            <a:endParaRPr lang="en-US" sz="2400"/>
          </a:p>
          <a:p>
            <a:pPr>
              <a:buClr>
                <a:srgbClr val="262626"/>
              </a:buClr>
            </a:pPr>
            <a:r>
              <a:rPr lang="en-US" sz="2400" dirty="0">
                <a:ea typeface="+mn-lt"/>
                <a:cs typeface="+mn-lt"/>
              </a:rPr>
              <a:t>Think of it like this:</a:t>
            </a:r>
            <a:endParaRPr lang="en-US" sz="2400"/>
          </a:p>
          <a:p>
            <a:pPr lvl="1">
              <a:buClr>
                <a:srgbClr val="262626"/>
              </a:buClr>
              <a:buFont typeface="Courier New" pitchFamily="18" charset="0"/>
              <a:buChar char="o"/>
            </a:pPr>
            <a:r>
              <a:rPr lang="en-US" sz="2000" dirty="0">
                <a:ea typeface="+mn-lt"/>
                <a:cs typeface="+mn-lt"/>
              </a:rPr>
              <a:t>Instead of programming a computer with step-by-step instructions, we </a:t>
            </a:r>
            <a:r>
              <a:rPr lang="en-US" sz="2000" b="1" dirty="0">
                <a:ea typeface="+mn-lt"/>
                <a:cs typeface="+mn-lt"/>
              </a:rPr>
              <a:t>give it lots of examples</a:t>
            </a:r>
            <a:r>
              <a:rPr lang="en-US" sz="2000" dirty="0">
                <a:ea typeface="+mn-lt"/>
                <a:cs typeface="+mn-lt"/>
              </a:rPr>
              <a:t> (data).</a:t>
            </a:r>
            <a:endParaRPr lang="en-US" sz="2000" dirty="0"/>
          </a:p>
          <a:p>
            <a:pPr lvl="1">
              <a:buClr>
                <a:srgbClr val="262626"/>
              </a:buClr>
              <a:buFont typeface="Courier New" pitchFamily="18" charset="0"/>
              <a:buChar char="o"/>
            </a:pPr>
            <a:r>
              <a:rPr lang="en-US" sz="2000" dirty="0">
                <a:ea typeface="+mn-lt"/>
                <a:cs typeface="+mn-lt"/>
              </a:rPr>
              <a:t>The computer looks for </a:t>
            </a:r>
            <a:r>
              <a:rPr lang="en-US" sz="2000" b="1" dirty="0">
                <a:ea typeface="+mn-lt"/>
                <a:cs typeface="+mn-lt"/>
              </a:rPr>
              <a:t>patterns</a:t>
            </a:r>
            <a:r>
              <a:rPr lang="en-US" sz="2000" dirty="0">
                <a:ea typeface="+mn-lt"/>
                <a:cs typeface="+mn-lt"/>
              </a:rPr>
              <a:t> in that data.</a:t>
            </a:r>
            <a:endParaRPr lang="en-US" sz="2000" dirty="0"/>
          </a:p>
          <a:p>
            <a:pPr lvl="1">
              <a:buClr>
                <a:srgbClr val="262626"/>
              </a:buClr>
              <a:buFont typeface="Courier New" pitchFamily="18" charset="0"/>
              <a:buChar char="o"/>
            </a:pPr>
            <a:r>
              <a:rPr lang="en-US" sz="2000" dirty="0">
                <a:ea typeface="+mn-lt"/>
                <a:cs typeface="+mn-lt"/>
              </a:rPr>
              <a:t>Then, it uses those patterns to </a:t>
            </a:r>
            <a:r>
              <a:rPr lang="en-US" sz="2000" b="1" dirty="0">
                <a:ea typeface="+mn-lt"/>
                <a:cs typeface="+mn-lt"/>
              </a:rPr>
              <a:t>guess or decide</a:t>
            </a:r>
            <a:r>
              <a:rPr lang="en-US" sz="2000" dirty="0">
                <a:ea typeface="+mn-lt"/>
                <a:cs typeface="+mn-lt"/>
              </a:rPr>
              <a:t> things in the future.</a:t>
            </a:r>
            <a:endParaRPr lang="en-US" sz="2000" dirty="0"/>
          </a:p>
          <a:p>
            <a:pPr>
              <a:buClr>
                <a:srgbClr val="262626"/>
              </a:buClr>
            </a:pPr>
            <a:r>
              <a:rPr lang="en-US" sz="2400" dirty="0">
                <a:ea typeface="+mn-lt"/>
                <a:cs typeface="+mn-lt"/>
              </a:rPr>
              <a:t>For example:</a:t>
            </a:r>
            <a:endParaRPr lang="en-US" sz="2400"/>
          </a:p>
          <a:p>
            <a:pPr lvl="1">
              <a:buClr>
                <a:srgbClr val="262626"/>
              </a:buClr>
              <a:buFont typeface="Courier New" pitchFamily="18" charset="0"/>
              <a:buChar char="o"/>
            </a:pPr>
            <a:r>
              <a:rPr lang="en-US" sz="2000" dirty="0">
                <a:ea typeface="+mn-lt"/>
                <a:cs typeface="+mn-lt"/>
              </a:rPr>
              <a:t>Show it thousands of photos of cats and dogs, and it learns to tell them apart.</a:t>
            </a:r>
            <a:endParaRPr lang="en-US" sz="2000" dirty="0"/>
          </a:p>
          <a:p>
            <a:pPr lvl="1">
              <a:buClr>
                <a:srgbClr val="262626"/>
              </a:buClr>
              <a:buFont typeface="Courier New" pitchFamily="18" charset="0"/>
              <a:buChar char="o"/>
            </a:pPr>
            <a:r>
              <a:rPr lang="en-US" sz="2000" dirty="0">
                <a:ea typeface="+mn-lt"/>
                <a:cs typeface="+mn-lt"/>
              </a:rPr>
              <a:t>Give it information about houses and prices, and it can predict how much a new house might cost.</a:t>
            </a:r>
            <a:endParaRPr lang="en-US" sz="2000" dirty="0"/>
          </a:p>
          <a:p>
            <a:pPr>
              <a:buClr>
                <a:srgbClr val="262626"/>
              </a:buClr>
            </a:pPr>
            <a:r>
              <a:rPr lang="en-US" sz="2400" dirty="0">
                <a:ea typeface="+mn-lt"/>
                <a:cs typeface="+mn-lt"/>
              </a:rPr>
              <a:t>It’s like teaching a child by showing examples instead of just giving rules.</a:t>
            </a:r>
            <a:endParaRPr lang="en-US" sz="2400"/>
          </a:p>
          <a:p>
            <a:pPr>
              <a:buClr>
                <a:srgbClr val="262626"/>
              </a:buClr>
            </a:pPr>
            <a:endParaRPr lang="en-US" sz="2000" dirty="0"/>
          </a:p>
        </p:txBody>
      </p:sp>
    </p:spTree>
    <p:extLst>
      <p:ext uri="{BB962C8B-B14F-4D97-AF65-F5344CB8AC3E}">
        <p14:creationId xmlns:p14="http://schemas.microsoft.com/office/powerpoint/2010/main" val="39961161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E0711-7CEB-9969-376B-02112F2DE35C}"/>
              </a:ext>
            </a:extLst>
          </p:cNvPr>
          <p:cNvSpPr>
            <a:spLocks noGrp="1"/>
          </p:cNvSpPr>
          <p:nvPr>
            <p:ph type="title"/>
          </p:nvPr>
        </p:nvSpPr>
        <p:spPr>
          <a:xfrm>
            <a:off x="1066800" y="642594"/>
            <a:ext cx="10058400" cy="734705"/>
          </a:xfrm>
        </p:spPr>
        <p:txBody>
          <a:bodyPr>
            <a:normAutofit fontScale="90000"/>
          </a:bodyPr>
          <a:lstStyle/>
          <a:p>
            <a:r>
              <a:rPr lang="en-US"/>
              <a:t>Types of machine learning</a:t>
            </a:r>
            <a:br>
              <a:rPr lang="en-US"/>
            </a:br>
            <a:endParaRPr lang="en-US"/>
          </a:p>
        </p:txBody>
      </p:sp>
      <p:sp>
        <p:nvSpPr>
          <p:cNvPr id="3" name="Content Placeholder 2">
            <a:extLst>
              <a:ext uri="{FF2B5EF4-FFF2-40B4-BE49-F238E27FC236}">
                <a16:creationId xmlns:a16="http://schemas.microsoft.com/office/drawing/2014/main" id="{B3C001D0-6D3F-4CE0-F4EF-CACC4F7F4F4B}"/>
              </a:ext>
            </a:extLst>
          </p:cNvPr>
          <p:cNvSpPr>
            <a:spLocks noGrp="1"/>
          </p:cNvSpPr>
          <p:nvPr>
            <p:ph idx="1"/>
          </p:nvPr>
        </p:nvSpPr>
        <p:spPr>
          <a:xfrm>
            <a:off x="475398" y="1204643"/>
            <a:ext cx="10649802" cy="4830397"/>
          </a:xfrm>
        </p:spPr>
        <p:txBody>
          <a:bodyPr vert="horz" lIns="91440" tIns="45720" rIns="91440" bIns="45720" rtlCol="0" anchor="t">
            <a:noAutofit/>
          </a:bodyPr>
          <a:lstStyle/>
          <a:p>
            <a:r>
              <a:rPr lang="en-US" sz="2200" dirty="0"/>
              <a:t>1. </a:t>
            </a:r>
            <a:r>
              <a:rPr lang="en-US" sz="2200" b="1" dirty="0"/>
              <a:t>Supervised Learning</a:t>
            </a:r>
            <a:endParaRPr lang="en-US" sz="2200" dirty="0"/>
          </a:p>
          <a:p>
            <a:pPr>
              <a:buClr>
                <a:srgbClr val="262626"/>
              </a:buClr>
            </a:pPr>
            <a:r>
              <a:rPr lang="en-US" sz="2200">
                <a:ea typeface="+mn-lt"/>
                <a:cs typeface="+mn-lt"/>
              </a:rPr>
              <a:t>The computer is </a:t>
            </a:r>
            <a:r>
              <a:rPr lang="en-US" sz="2200" b="1">
                <a:ea typeface="+mn-lt"/>
                <a:cs typeface="+mn-lt"/>
              </a:rPr>
              <a:t>taught with labeled data</a:t>
            </a:r>
            <a:r>
              <a:rPr lang="en-US" sz="2200">
                <a:ea typeface="+mn-lt"/>
                <a:cs typeface="+mn-lt"/>
              </a:rPr>
              <a:t> (the answers are already given).</a:t>
            </a:r>
            <a:endParaRPr lang="en-US" sz="2200" dirty="0"/>
          </a:p>
          <a:p>
            <a:pPr>
              <a:buClr>
                <a:srgbClr val="262626"/>
              </a:buClr>
            </a:pPr>
            <a:r>
              <a:rPr lang="en-US" sz="2200">
                <a:ea typeface="+mn-lt"/>
                <a:cs typeface="+mn-lt"/>
              </a:rPr>
              <a:t>Example: Show pictures of animals with labels like "cat" or "dog", and the computer learns to tell the difference.</a:t>
            </a:r>
            <a:endParaRPr lang="en-US" sz="2200" dirty="0"/>
          </a:p>
          <a:p>
            <a:pPr>
              <a:buClr>
                <a:srgbClr val="262626"/>
              </a:buClr>
            </a:pPr>
            <a:r>
              <a:rPr lang="en-US" sz="2200" dirty="0">
                <a:ea typeface="+mn-lt"/>
                <a:cs typeface="+mn-lt"/>
              </a:rPr>
              <a:t>It’s like learning with a teacher who gives you the right answers to study.</a:t>
            </a:r>
            <a:endParaRPr lang="en-US" sz="2200" dirty="0"/>
          </a:p>
          <a:p>
            <a:pPr>
              <a:buClr>
                <a:srgbClr val="262626"/>
              </a:buClr>
            </a:pPr>
            <a:r>
              <a:rPr lang="en-US" sz="2200" dirty="0"/>
              <a:t>2. </a:t>
            </a:r>
            <a:r>
              <a:rPr lang="en-US" sz="2200" b="1" dirty="0"/>
              <a:t>Unsupervised Learning</a:t>
            </a:r>
            <a:endParaRPr lang="en-US" sz="2200" dirty="0"/>
          </a:p>
          <a:p>
            <a:pPr>
              <a:buClr>
                <a:srgbClr val="262626"/>
              </a:buClr>
            </a:pPr>
            <a:r>
              <a:rPr lang="en-US" sz="2200" dirty="0">
                <a:ea typeface="+mn-lt"/>
                <a:cs typeface="+mn-lt"/>
              </a:rPr>
              <a:t>The computer is given </a:t>
            </a:r>
            <a:r>
              <a:rPr lang="en-US" sz="2200" b="1" dirty="0">
                <a:ea typeface="+mn-lt"/>
                <a:cs typeface="+mn-lt"/>
              </a:rPr>
              <a:t>data without any labels</a:t>
            </a:r>
            <a:r>
              <a:rPr lang="en-US" sz="2200" dirty="0">
                <a:ea typeface="+mn-lt"/>
                <a:cs typeface="+mn-lt"/>
              </a:rPr>
              <a:t> and has to </a:t>
            </a:r>
            <a:r>
              <a:rPr lang="en-US" sz="2200" b="1" dirty="0">
                <a:ea typeface="+mn-lt"/>
                <a:cs typeface="+mn-lt"/>
              </a:rPr>
              <a:t>find patterns or groups</a:t>
            </a:r>
            <a:r>
              <a:rPr lang="en-US" sz="2200" dirty="0">
                <a:ea typeface="+mn-lt"/>
                <a:cs typeface="+mn-lt"/>
              </a:rPr>
              <a:t> on its own.</a:t>
            </a:r>
            <a:endParaRPr lang="en-US" sz="2200" dirty="0"/>
          </a:p>
          <a:p>
            <a:pPr>
              <a:buClr>
                <a:srgbClr val="262626"/>
              </a:buClr>
            </a:pPr>
            <a:r>
              <a:rPr lang="en-US" sz="2200" dirty="0">
                <a:ea typeface="+mn-lt"/>
                <a:cs typeface="+mn-lt"/>
              </a:rPr>
              <a:t>Example: Give it photos of animals, but don’t say what they are—it might group cats together and dogs together by noticing similarities.</a:t>
            </a:r>
            <a:endParaRPr lang="en-US" sz="2200" dirty="0"/>
          </a:p>
          <a:p>
            <a:pPr>
              <a:buClr>
                <a:srgbClr val="262626"/>
              </a:buClr>
            </a:pPr>
            <a:r>
              <a:rPr lang="en-US" sz="2200" dirty="0">
                <a:ea typeface="+mn-lt"/>
                <a:cs typeface="+mn-lt"/>
              </a:rPr>
              <a:t>It’s like solving a puzzle without any instructions.</a:t>
            </a:r>
            <a:endParaRPr lang="en-US" sz="2200" dirty="0"/>
          </a:p>
          <a:p>
            <a:pPr>
              <a:buClr>
                <a:srgbClr val="262626"/>
              </a:buClr>
            </a:pPr>
            <a:endParaRPr lang="en-US" sz="2200" dirty="0"/>
          </a:p>
        </p:txBody>
      </p:sp>
    </p:spTree>
    <p:extLst>
      <p:ext uri="{BB962C8B-B14F-4D97-AF65-F5344CB8AC3E}">
        <p14:creationId xmlns:p14="http://schemas.microsoft.com/office/powerpoint/2010/main" val="27826217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5D884-3155-9BAE-2ECE-934DD1CCD383}"/>
              </a:ext>
            </a:extLst>
          </p:cNvPr>
          <p:cNvSpPr>
            <a:spLocks noGrp="1"/>
          </p:cNvSpPr>
          <p:nvPr>
            <p:ph type="title"/>
          </p:nvPr>
        </p:nvSpPr>
        <p:spPr/>
        <p:txBody>
          <a:bodyPr/>
          <a:lstStyle/>
          <a:p>
            <a:r>
              <a:rPr lang="en-US"/>
              <a:t>Types of Machine Learning</a:t>
            </a:r>
          </a:p>
        </p:txBody>
      </p:sp>
      <p:sp>
        <p:nvSpPr>
          <p:cNvPr id="3" name="Content Placeholder 2">
            <a:extLst>
              <a:ext uri="{FF2B5EF4-FFF2-40B4-BE49-F238E27FC236}">
                <a16:creationId xmlns:a16="http://schemas.microsoft.com/office/drawing/2014/main" id="{81C7B32D-392B-045D-F652-AB50A01E5021}"/>
              </a:ext>
            </a:extLst>
          </p:cNvPr>
          <p:cNvSpPr>
            <a:spLocks noGrp="1"/>
          </p:cNvSpPr>
          <p:nvPr>
            <p:ph idx="1"/>
          </p:nvPr>
        </p:nvSpPr>
        <p:spPr/>
        <p:txBody>
          <a:bodyPr vert="horz" lIns="91440" tIns="45720" rIns="91440" bIns="45720" rtlCol="0" anchor="t">
            <a:normAutofit/>
          </a:bodyPr>
          <a:lstStyle/>
          <a:p>
            <a:r>
              <a:rPr lang="en-US" dirty="0"/>
              <a:t>3. </a:t>
            </a:r>
            <a:r>
              <a:rPr lang="en-US" b="1" dirty="0"/>
              <a:t>Reinforcement Learning</a:t>
            </a:r>
            <a:endParaRPr lang="en-US" dirty="0"/>
          </a:p>
          <a:p>
            <a:pPr>
              <a:buClr>
                <a:srgbClr val="262626"/>
              </a:buClr>
            </a:pPr>
            <a:r>
              <a:rPr lang="en-US" dirty="0">
                <a:ea typeface="+mn-lt"/>
                <a:cs typeface="+mn-lt"/>
              </a:rPr>
              <a:t>The computer </a:t>
            </a:r>
            <a:r>
              <a:rPr lang="en-US" b="1" dirty="0">
                <a:ea typeface="+mn-lt"/>
                <a:cs typeface="+mn-lt"/>
              </a:rPr>
              <a:t>learns by trial and error</a:t>
            </a:r>
            <a:r>
              <a:rPr lang="en-US" dirty="0">
                <a:ea typeface="+mn-lt"/>
                <a:cs typeface="+mn-lt"/>
              </a:rPr>
              <a:t>, getting rewards or penalties.</a:t>
            </a:r>
            <a:endParaRPr lang="en-US" dirty="0"/>
          </a:p>
          <a:p>
            <a:pPr>
              <a:buClr>
                <a:srgbClr val="262626"/>
              </a:buClr>
            </a:pPr>
            <a:r>
              <a:rPr lang="en-US" dirty="0">
                <a:ea typeface="+mn-lt"/>
                <a:cs typeface="+mn-lt"/>
              </a:rPr>
              <a:t>Example: Like training a dog—if it does the right thing, it gets a treat.</a:t>
            </a:r>
            <a:endParaRPr lang="en-US" dirty="0"/>
          </a:p>
          <a:p>
            <a:pPr>
              <a:buClr>
                <a:srgbClr val="262626"/>
              </a:buClr>
            </a:pPr>
            <a:r>
              <a:rPr lang="en-US" dirty="0">
                <a:ea typeface="+mn-lt"/>
                <a:cs typeface="+mn-lt"/>
              </a:rPr>
              <a:t>Used in things like game-playing robots or self-driving cars.</a:t>
            </a:r>
            <a:endParaRPr lang="en-US" dirty="0"/>
          </a:p>
          <a:p>
            <a:pPr>
              <a:buClr>
                <a:srgbClr val="262626"/>
              </a:buClr>
            </a:pPr>
            <a:endParaRPr lang="en-US" dirty="0"/>
          </a:p>
        </p:txBody>
      </p:sp>
    </p:spTree>
    <p:extLst>
      <p:ext uri="{BB962C8B-B14F-4D97-AF65-F5344CB8AC3E}">
        <p14:creationId xmlns:p14="http://schemas.microsoft.com/office/powerpoint/2010/main" val="16471536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8FAE4-49AE-E884-613D-48797720438D}"/>
              </a:ext>
            </a:extLst>
          </p:cNvPr>
          <p:cNvSpPr>
            <a:spLocks noGrp="1"/>
          </p:cNvSpPr>
          <p:nvPr>
            <p:ph type="title"/>
          </p:nvPr>
        </p:nvSpPr>
        <p:spPr/>
        <p:txBody>
          <a:bodyPr/>
          <a:lstStyle/>
          <a:p>
            <a:r>
              <a:rPr lang="en-US"/>
              <a:t>Positives of AI</a:t>
            </a:r>
          </a:p>
        </p:txBody>
      </p:sp>
      <p:sp>
        <p:nvSpPr>
          <p:cNvPr id="3" name="Content Placeholder 2">
            <a:extLst>
              <a:ext uri="{FF2B5EF4-FFF2-40B4-BE49-F238E27FC236}">
                <a16:creationId xmlns:a16="http://schemas.microsoft.com/office/drawing/2014/main" id="{D21F6381-180E-4C72-5AB4-232CE7614D60}"/>
              </a:ext>
            </a:extLst>
          </p:cNvPr>
          <p:cNvSpPr>
            <a:spLocks noGrp="1"/>
          </p:cNvSpPr>
          <p:nvPr>
            <p:ph idx="1"/>
          </p:nvPr>
        </p:nvSpPr>
        <p:spPr/>
        <p:txBody>
          <a:bodyPr vert="horz" lIns="91440" tIns="45720" rIns="91440" bIns="45720" rtlCol="0" anchor="t">
            <a:normAutofit/>
          </a:bodyPr>
          <a:lstStyle/>
          <a:p>
            <a:r>
              <a:rPr lang="en-US" dirty="0"/>
              <a:t>1. </a:t>
            </a:r>
            <a:r>
              <a:rPr lang="en-US" b="1" dirty="0"/>
              <a:t>Saves Time</a:t>
            </a:r>
            <a:endParaRPr lang="en-US" dirty="0"/>
          </a:p>
          <a:p>
            <a:pPr>
              <a:buClr>
                <a:srgbClr val="262626"/>
              </a:buClr>
            </a:pPr>
            <a:r>
              <a:rPr lang="en-US">
                <a:ea typeface="+mn-lt"/>
                <a:cs typeface="+mn-lt"/>
              </a:rPr>
              <a:t>AI can do tasks </a:t>
            </a:r>
            <a:r>
              <a:rPr lang="en-US" b="1">
                <a:ea typeface="+mn-lt"/>
                <a:cs typeface="+mn-lt"/>
              </a:rPr>
              <a:t>faster than humans</a:t>
            </a:r>
            <a:r>
              <a:rPr lang="en-US">
                <a:ea typeface="+mn-lt"/>
                <a:cs typeface="+mn-lt"/>
              </a:rPr>
              <a:t>, like sorting emails or answering simple questions.</a:t>
            </a:r>
            <a:endParaRPr lang="en-US"/>
          </a:p>
          <a:p>
            <a:pPr>
              <a:buClr>
                <a:srgbClr val="262626"/>
              </a:buClr>
            </a:pPr>
            <a:br>
              <a:rPr lang="en-US" dirty="0"/>
            </a:br>
            <a:endParaRPr lang="en-US" dirty="0"/>
          </a:p>
          <a:p>
            <a:pPr>
              <a:buClr>
                <a:srgbClr val="262626"/>
              </a:buClr>
            </a:pPr>
            <a:r>
              <a:rPr lang="en-US" dirty="0"/>
              <a:t>2. </a:t>
            </a:r>
            <a:r>
              <a:rPr lang="en-US" b="1" dirty="0"/>
              <a:t>Works 24/7</a:t>
            </a:r>
            <a:endParaRPr lang="en-US" dirty="0"/>
          </a:p>
          <a:p>
            <a:pPr>
              <a:buClr>
                <a:srgbClr val="262626"/>
              </a:buClr>
            </a:pPr>
            <a:r>
              <a:rPr lang="en-US" dirty="0">
                <a:ea typeface="+mn-lt"/>
                <a:cs typeface="+mn-lt"/>
              </a:rPr>
              <a:t>AI doesn’t get tired—it can </a:t>
            </a:r>
            <a:r>
              <a:rPr lang="en-US" b="1" dirty="0">
                <a:ea typeface="+mn-lt"/>
                <a:cs typeface="+mn-lt"/>
              </a:rPr>
              <a:t>work all day and night</a:t>
            </a:r>
            <a:r>
              <a:rPr lang="en-US" dirty="0">
                <a:ea typeface="+mn-lt"/>
                <a:cs typeface="+mn-lt"/>
              </a:rPr>
              <a:t> without breaks.</a:t>
            </a:r>
            <a:endParaRPr lang="en-US" dirty="0"/>
          </a:p>
          <a:p>
            <a:pPr>
              <a:buClr>
                <a:srgbClr val="262626"/>
              </a:buClr>
            </a:pPr>
            <a:br>
              <a:rPr lang="en-US" dirty="0"/>
            </a:br>
            <a:endParaRPr lang="en-US" dirty="0"/>
          </a:p>
          <a:p>
            <a:pPr>
              <a:buClr>
                <a:srgbClr val="262626"/>
              </a:buClr>
            </a:pPr>
            <a:r>
              <a:rPr lang="en-US" dirty="0"/>
              <a:t>3. </a:t>
            </a:r>
            <a:r>
              <a:rPr lang="en-US" b="1" dirty="0"/>
              <a:t>Helps in Healthcare</a:t>
            </a:r>
            <a:endParaRPr lang="en-US" dirty="0"/>
          </a:p>
          <a:p>
            <a:pPr>
              <a:buClr>
                <a:srgbClr val="262626"/>
              </a:buClr>
            </a:pPr>
            <a:r>
              <a:rPr lang="en-US" dirty="0">
                <a:ea typeface="+mn-lt"/>
                <a:cs typeface="+mn-lt"/>
              </a:rPr>
              <a:t>AI helps doctors by </a:t>
            </a:r>
            <a:r>
              <a:rPr lang="en-US" b="1" dirty="0">
                <a:ea typeface="+mn-lt"/>
                <a:cs typeface="+mn-lt"/>
              </a:rPr>
              <a:t>finding diseases earlier</a:t>
            </a:r>
            <a:r>
              <a:rPr lang="en-US" dirty="0">
                <a:ea typeface="+mn-lt"/>
                <a:cs typeface="+mn-lt"/>
              </a:rPr>
              <a:t>, reading X-rays, or suggesting treatments.</a:t>
            </a:r>
            <a:endParaRPr lang="en-US" dirty="0"/>
          </a:p>
          <a:p>
            <a:pPr>
              <a:buClr>
                <a:srgbClr val="262626"/>
              </a:buClr>
            </a:pPr>
            <a:endParaRPr lang="en-US" dirty="0"/>
          </a:p>
        </p:txBody>
      </p:sp>
    </p:spTree>
    <p:extLst>
      <p:ext uri="{BB962C8B-B14F-4D97-AF65-F5344CB8AC3E}">
        <p14:creationId xmlns:p14="http://schemas.microsoft.com/office/powerpoint/2010/main" val="25223144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98E2A-7835-529D-EA7D-0E77CB2223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210316-6171-5E97-BA72-186AB3F372CB}"/>
              </a:ext>
            </a:extLst>
          </p:cNvPr>
          <p:cNvSpPr>
            <a:spLocks noGrp="1"/>
          </p:cNvSpPr>
          <p:nvPr>
            <p:ph type="title"/>
          </p:nvPr>
        </p:nvSpPr>
        <p:spPr>
          <a:xfrm>
            <a:off x="839190" y="335815"/>
            <a:ext cx="10058400" cy="857003"/>
          </a:xfrm>
        </p:spPr>
        <p:txBody>
          <a:bodyPr/>
          <a:lstStyle/>
          <a:p>
            <a:r>
              <a:rPr lang="en-US"/>
              <a:t>Positives of AI</a:t>
            </a:r>
          </a:p>
        </p:txBody>
      </p:sp>
      <p:sp>
        <p:nvSpPr>
          <p:cNvPr id="3" name="Content Placeholder 2">
            <a:extLst>
              <a:ext uri="{FF2B5EF4-FFF2-40B4-BE49-F238E27FC236}">
                <a16:creationId xmlns:a16="http://schemas.microsoft.com/office/drawing/2014/main" id="{0F3447A4-8645-9CCD-A9E7-6028ABF533D6}"/>
              </a:ext>
            </a:extLst>
          </p:cNvPr>
          <p:cNvSpPr>
            <a:spLocks noGrp="1"/>
          </p:cNvSpPr>
          <p:nvPr>
            <p:ph idx="1"/>
          </p:nvPr>
        </p:nvSpPr>
        <p:spPr>
          <a:xfrm>
            <a:off x="512619" y="1202575"/>
            <a:ext cx="10612581" cy="4832465"/>
          </a:xfrm>
        </p:spPr>
        <p:txBody>
          <a:bodyPr vert="horz" lIns="91440" tIns="45720" rIns="91440" bIns="45720" rtlCol="0" anchor="t">
            <a:normAutofit fontScale="92500" lnSpcReduction="10000"/>
          </a:bodyPr>
          <a:lstStyle/>
          <a:p>
            <a:pPr>
              <a:buClr>
                <a:srgbClr val="262626"/>
              </a:buClr>
            </a:pPr>
            <a:r>
              <a:rPr lang="en-US" dirty="0"/>
              <a:t>4. </a:t>
            </a:r>
            <a:r>
              <a:rPr lang="en-US" b="1" dirty="0"/>
              <a:t>Smart Assistants</a:t>
            </a:r>
            <a:endParaRPr lang="en-US" dirty="0"/>
          </a:p>
          <a:p>
            <a:pPr>
              <a:buClr>
                <a:srgbClr val="262626"/>
              </a:buClr>
            </a:pPr>
            <a:r>
              <a:rPr lang="en-US">
                <a:ea typeface="+mn-lt"/>
                <a:cs typeface="+mn-lt"/>
              </a:rPr>
              <a:t>Tools like Siri, Alexa, or Google Assistant </a:t>
            </a:r>
            <a:r>
              <a:rPr lang="en-US" b="1">
                <a:ea typeface="+mn-lt"/>
                <a:cs typeface="+mn-lt"/>
              </a:rPr>
              <a:t>make life easier</a:t>
            </a:r>
            <a:r>
              <a:rPr lang="en-US">
                <a:ea typeface="+mn-lt"/>
                <a:cs typeface="+mn-lt"/>
              </a:rPr>
              <a:t> by helping with reminders, directions, and more.</a:t>
            </a:r>
            <a:endParaRPr lang="en-US"/>
          </a:p>
          <a:p>
            <a:pPr>
              <a:buClr>
                <a:srgbClr val="262626"/>
              </a:buClr>
            </a:pPr>
            <a:br>
              <a:rPr lang="en-US" dirty="0"/>
            </a:br>
            <a:endParaRPr lang="en-US" dirty="0"/>
          </a:p>
          <a:p>
            <a:pPr>
              <a:buClr>
                <a:srgbClr val="262626"/>
              </a:buClr>
            </a:pPr>
            <a:r>
              <a:rPr lang="en-US" dirty="0"/>
              <a:t>5. </a:t>
            </a:r>
            <a:r>
              <a:rPr lang="en-US" b="1" dirty="0"/>
              <a:t>Personalized Recommendations</a:t>
            </a:r>
            <a:endParaRPr lang="en-US" dirty="0"/>
          </a:p>
          <a:p>
            <a:pPr>
              <a:buClr>
                <a:srgbClr val="262626"/>
              </a:buClr>
            </a:pPr>
            <a:r>
              <a:rPr lang="en-US" dirty="0">
                <a:ea typeface="+mn-lt"/>
                <a:cs typeface="+mn-lt"/>
              </a:rPr>
              <a:t>AI suggests </a:t>
            </a:r>
            <a:r>
              <a:rPr lang="en-US" b="1" dirty="0">
                <a:ea typeface="+mn-lt"/>
                <a:cs typeface="+mn-lt"/>
              </a:rPr>
              <a:t>movies, music, or shopping items</a:t>
            </a:r>
            <a:r>
              <a:rPr lang="en-US" dirty="0">
                <a:ea typeface="+mn-lt"/>
                <a:cs typeface="+mn-lt"/>
              </a:rPr>
              <a:t> you might like, based on your past choices.</a:t>
            </a:r>
            <a:endParaRPr lang="en-US" dirty="0"/>
          </a:p>
          <a:p>
            <a:pPr>
              <a:buClr>
                <a:srgbClr val="262626"/>
              </a:buClr>
            </a:pPr>
            <a:br>
              <a:rPr lang="en-US" dirty="0"/>
            </a:br>
            <a:endParaRPr lang="en-US" dirty="0"/>
          </a:p>
          <a:p>
            <a:pPr>
              <a:buClr>
                <a:srgbClr val="262626"/>
              </a:buClr>
            </a:pPr>
            <a:r>
              <a:rPr lang="en-US" dirty="0"/>
              <a:t>6. </a:t>
            </a:r>
            <a:r>
              <a:rPr lang="en-US" b="1" dirty="0"/>
              <a:t>Better Safety</a:t>
            </a:r>
            <a:endParaRPr lang="en-US" dirty="0"/>
          </a:p>
          <a:p>
            <a:pPr>
              <a:buClr>
                <a:srgbClr val="262626"/>
              </a:buClr>
            </a:pPr>
            <a:r>
              <a:rPr lang="en-US" dirty="0">
                <a:ea typeface="+mn-lt"/>
                <a:cs typeface="+mn-lt"/>
              </a:rPr>
              <a:t>AI is used in </a:t>
            </a:r>
            <a:r>
              <a:rPr lang="en-US" b="1" dirty="0">
                <a:ea typeface="+mn-lt"/>
                <a:cs typeface="+mn-lt"/>
              </a:rPr>
              <a:t>self-driving cars</a:t>
            </a:r>
            <a:r>
              <a:rPr lang="en-US" dirty="0">
                <a:ea typeface="+mn-lt"/>
                <a:cs typeface="+mn-lt"/>
              </a:rPr>
              <a:t> and </a:t>
            </a:r>
            <a:r>
              <a:rPr lang="en-US" b="1" dirty="0">
                <a:ea typeface="+mn-lt"/>
                <a:cs typeface="+mn-lt"/>
              </a:rPr>
              <a:t>security systems</a:t>
            </a:r>
            <a:r>
              <a:rPr lang="en-US" dirty="0">
                <a:ea typeface="+mn-lt"/>
                <a:cs typeface="+mn-lt"/>
              </a:rPr>
              <a:t> to help reduce accidents and protect people.</a:t>
            </a:r>
            <a:endParaRPr lang="en-US" dirty="0"/>
          </a:p>
          <a:p>
            <a:pPr>
              <a:buClr>
                <a:srgbClr val="262626"/>
              </a:buClr>
            </a:pPr>
            <a:br>
              <a:rPr lang="en-US" dirty="0"/>
            </a:br>
            <a:endParaRPr lang="en-US" dirty="0"/>
          </a:p>
          <a:p>
            <a:pPr>
              <a:buClr>
                <a:srgbClr val="262626"/>
              </a:buClr>
            </a:pPr>
            <a:r>
              <a:rPr lang="en-US" dirty="0"/>
              <a:t>7. </a:t>
            </a:r>
            <a:r>
              <a:rPr lang="en-US" b="1" dirty="0"/>
              <a:t>Solves Big Problems</a:t>
            </a:r>
            <a:endParaRPr lang="en-US" dirty="0"/>
          </a:p>
          <a:p>
            <a:pPr>
              <a:buClr>
                <a:srgbClr val="262626"/>
              </a:buClr>
            </a:pPr>
            <a:r>
              <a:rPr lang="en-US" dirty="0">
                <a:ea typeface="+mn-lt"/>
                <a:cs typeface="+mn-lt"/>
              </a:rPr>
              <a:t>AI helps with things like </a:t>
            </a:r>
            <a:r>
              <a:rPr lang="en-US" b="1" dirty="0">
                <a:ea typeface="+mn-lt"/>
                <a:cs typeface="+mn-lt"/>
              </a:rPr>
              <a:t>predicting weather</a:t>
            </a:r>
            <a:r>
              <a:rPr lang="en-US" dirty="0">
                <a:ea typeface="+mn-lt"/>
                <a:cs typeface="+mn-lt"/>
              </a:rPr>
              <a:t>, </a:t>
            </a:r>
            <a:r>
              <a:rPr lang="en-US" b="1" dirty="0">
                <a:ea typeface="+mn-lt"/>
                <a:cs typeface="+mn-lt"/>
              </a:rPr>
              <a:t>fighting climate change</a:t>
            </a:r>
            <a:r>
              <a:rPr lang="en-US" dirty="0">
                <a:ea typeface="+mn-lt"/>
                <a:cs typeface="+mn-lt"/>
              </a:rPr>
              <a:t>, and </a:t>
            </a:r>
            <a:r>
              <a:rPr lang="en-US" b="1" dirty="0">
                <a:ea typeface="+mn-lt"/>
                <a:cs typeface="+mn-lt"/>
              </a:rPr>
              <a:t>advancing science</a:t>
            </a:r>
            <a:r>
              <a:rPr lang="en-US" dirty="0">
                <a:ea typeface="+mn-lt"/>
                <a:cs typeface="+mn-lt"/>
              </a:rPr>
              <a:t>.</a:t>
            </a:r>
            <a:endParaRPr lang="en-US" dirty="0"/>
          </a:p>
          <a:p>
            <a:pPr>
              <a:buClr>
                <a:srgbClr val="262626"/>
              </a:buClr>
            </a:pPr>
            <a:endParaRPr lang="en-US" dirty="0"/>
          </a:p>
        </p:txBody>
      </p:sp>
    </p:spTree>
    <p:extLst>
      <p:ext uri="{BB962C8B-B14F-4D97-AF65-F5344CB8AC3E}">
        <p14:creationId xmlns:p14="http://schemas.microsoft.com/office/powerpoint/2010/main" val="9063150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E55BC-DCBC-C4EA-ECF5-36EBB2E258F3}"/>
              </a:ext>
            </a:extLst>
          </p:cNvPr>
          <p:cNvSpPr>
            <a:spLocks noGrp="1"/>
          </p:cNvSpPr>
          <p:nvPr>
            <p:ph type="title"/>
          </p:nvPr>
        </p:nvSpPr>
        <p:spPr>
          <a:xfrm>
            <a:off x="1066800" y="454568"/>
            <a:ext cx="10058400" cy="827315"/>
          </a:xfrm>
        </p:spPr>
        <p:txBody>
          <a:bodyPr/>
          <a:lstStyle/>
          <a:p>
            <a:r>
              <a:rPr lang="en-US"/>
              <a:t>Problems with AI</a:t>
            </a:r>
          </a:p>
        </p:txBody>
      </p:sp>
      <p:sp>
        <p:nvSpPr>
          <p:cNvPr id="3" name="Content Placeholder 2">
            <a:extLst>
              <a:ext uri="{FF2B5EF4-FFF2-40B4-BE49-F238E27FC236}">
                <a16:creationId xmlns:a16="http://schemas.microsoft.com/office/drawing/2014/main" id="{9745EBB3-F0CE-3110-FA75-10B831C486DF}"/>
              </a:ext>
            </a:extLst>
          </p:cNvPr>
          <p:cNvSpPr>
            <a:spLocks noGrp="1"/>
          </p:cNvSpPr>
          <p:nvPr>
            <p:ph idx="1"/>
          </p:nvPr>
        </p:nvSpPr>
        <p:spPr>
          <a:xfrm>
            <a:off x="542307" y="1291640"/>
            <a:ext cx="11048009" cy="4743400"/>
          </a:xfrm>
        </p:spPr>
        <p:txBody>
          <a:bodyPr vert="horz" lIns="91440" tIns="45720" rIns="91440" bIns="45720" rtlCol="0" anchor="t">
            <a:normAutofit/>
          </a:bodyPr>
          <a:lstStyle/>
          <a:p>
            <a:pPr>
              <a:buClr>
                <a:srgbClr val="262626"/>
              </a:buClr>
            </a:pPr>
            <a:r>
              <a:rPr lang="en-US" dirty="0"/>
              <a:t>1. </a:t>
            </a:r>
            <a:r>
              <a:rPr lang="en-US" b="1" dirty="0"/>
              <a:t>Bias</a:t>
            </a:r>
            <a:endParaRPr lang="en-US" dirty="0"/>
          </a:p>
          <a:p>
            <a:pPr>
              <a:buClr>
                <a:srgbClr val="262626"/>
              </a:buClr>
            </a:pPr>
            <a:r>
              <a:rPr lang="en-US" dirty="0">
                <a:ea typeface="+mn-lt"/>
                <a:cs typeface="+mn-lt"/>
              </a:rPr>
              <a:t>AI can be </a:t>
            </a:r>
            <a:r>
              <a:rPr lang="en-US" b="1" dirty="0">
                <a:ea typeface="+mn-lt"/>
                <a:cs typeface="+mn-lt"/>
              </a:rPr>
              <a:t>unfair</a:t>
            </a:r>
            <a:r>
              <a:rPr lang="en-US" dirty="0">
                <a:ea typeface="+mn-lt"/>
                <a:cs typeface="+mn-lt"/>
              </a:rPr>
              <a:t> if it learns from biased data.</a:t>
            </a:r>
            <a:endParaRPr lang="en-US" dirty="0"/>
          </a:p>
          <a:p>
            <a:pPr>
              <a:buClr>
                <a:srgbClr val="262626"/>
              </a:buClr>
            </a:pPr>
            <a:r>
              <a:rPr lang="en-US" dirty="0">
                <a:ea typeface="+mn-lt"/>
                <a:cs typeface="+mn-lt"/>
              </a:rPr>
              <a:t>Example: If it’s only trained on pictures of light-skinned people, it may not work well for darker-skinned people.</a:t>
            </a:r>
            <a:endParaRPr lang="en-US" dirty="0"/>
          </a:p>
          <a:p>
            <a:pPr>
              <a:buClr>
                <a:srgbClr val="262626"/>
              </a:buClr>
            </a:pPr>
            <a:endParaRPr lang="en-US"/>
          </a:p>
          <a:p>
            <a:pPr>
              <a:buClr>
                <a:srgbClr val="262626"/>
              </a:buClr>
            </a:pPr>
            <a:r>
              <a:rPr lang="en-US" dirty="0"/>
              <a:t>2. </a:t>
            </a:r>
            <a:r>
              <a:rPr lang="en-US" b="1" dirty="0"/>
              <a:t>Lack of Understanding</a:t>
            </a:r>
            <a:endParaRPr lang="en-US" dirty="0"/>
          </a:p>
          <a:p>
            <a:pPr>
              <a:buClr>
                <a:srgbClr val="262626"/>
              </a:buClr>
            </a:pPr>
            <a:r>
              <a:rPr lang="en-US" dirty="0">
                <a:ea typeface="+mn-lt"/>
                <a:cs typeface="+mn-lt"/>
              </a:rPr>
              <a:t>AI doesn’t really </a:t>
            </a:r>
            <a:r>
              <a:rPr lang="en-US" b="1" dirty="0">
                <a:ea typeface="+mn-lt"/>
                <a:cs typeface="+mn-lt"/>
              </a:rPr>
              <a:t>understand</a:t>
            </a:r>
            <a:r>
              <a:rPr lang="en-US" dirty="0">
                <a:ea typeface="+mn-lt"/>
                <a:cs typeface="+mn-lt"/>
              </a:rPr>
              <a:t> like humans do—it just finds patterns.</a:t>
            </a:r>
            <a:endParaRPr lang="en-US" dirty="0"/>
          </a:p>
          <a:p>
            <a:pPr>
              <a:buClr>
                <a:srgbClr val="262626"/>
              </a:buClr>
            </a:pPr>
            <a:r>
              <a:rPr lang="en-US" dirty="0">
                <a:ea typeface="+mn-lt"/>
                <a:cs typeface="+mn-lt"/>
              </a:rPr>
              <a:t>It can make </a:t>
            </a:r>
            <a:r>
              <a:rPr lang="en-US" b="1" dirty="0">
                <a:ea typeface="+mn-lt"/>
                <a:cs typeface="+mn-lt"/>
              </a:rPr>
              <a:t>strange or wrong decisions</a:t>
            </a:r>
            <a:r>
              <a:rPr lang="en-US" dirty="0">
                <a:ea typeface="+mn-lt"/>
                <a:cs typeface="+mn-lt"/>
              </a:rPr>
              <a:t> if the situation is new or confusing.</a:t>
            </a:r>
            <a:endParaRPr lang="en-US" dirty="0"/>
          </a:p>
          <a:p>
            <a:pPr>
              <a:buClr>
                <a:srgbClr val="262626"/>
              </a:buClr>
            </a:pPr>
            <a:endParaRPr lang="en-US"/>
          </a:p>
          <a:p>
            <a:pPr>
              <a:buClr>
                <a:srgbClr val="262626"/>
              </a:buClr>
            </a:pPr>
            <a:r>
              <a:rPr lang="en-US" dirty="0"/>
              <a:t>3. </a:t>
            </a:r>
            <a:r>
              <a:rPr lang="en-US" b="1" dirty="0"/>
              <a:t>Job Loss</a:t>
            </a:r>
            <a:endParaRPr lang="en-US" dirty="0"/>
          </a:p>
          <a:p>
            <a:pPr>
              <a:buClr>
                <a:srgbClr val="262626"/>
              </a:buClr>
            </a:pPr>
            <a:r>
              <a:rPr lang="en-US" dirty="0">
                <a:ea typeface="+mn-lt"/>
                <a:cs typeface="+mn-lt"/>
              </a:rPr>
              <a:t>AI can </a:t>
            </a:r>
            <a:r>
              <a:rPr lang="en-US" b="1" dirty="0">
                <a:ea typeface="+mn-lt"/>
                <a:cs typeface="+mn-lt"/>
              </a:rPr>
              <a:t>replace human workers</a:t>
            </a:r>
            <a:r>
              <a:rPr lang="en-US" dirty="0">
                <a:ea typeface="+mn-lt"/>
                <a:cs typeface="+mn-lt"/>
              </a:rPr>
              <a:t> in some jobs, especially repetitive or routine ones.</a:t>
            </a:r>
            <a:endParaRPr lang="en-US" dirty="0"/>
          </a:p>
          <a:p>
            <a:pPr>
              <a:buClr>
                <a:srgbClr val="262626"/>
              </a:buClr>
            </a:pPr>
            <a:endParaRPr lang="en-US"/>
          </a:p>
          <a:p>
            <a:pPr>
              <a:buClr>
                <a:srgbClr val="262626"/>
              </a:buClr>
            </a:pPr>
            <a:endParaRPr lang="en-US"/>
          </a:p>
          <a:p>
            <a:pPr>
              <a:buClr>
                <a:srgbClr val="262626"/>
              </a:buClr>
            </a:pPr>
            <a:endParaRPr lang="en-US" dirty="0"/>
          </a:p>
          <a:p>
            <a:pPr>
              <a:buClr>
                <a:srgbClr val="262626"/>
              </a:buClr>
            </a:pPr>
            <a:endParaRPr lang="en-US" dirty="0"/>
          </a:p>
        </p:txBody>
      </p:sp>
    </p:spTree>
    <p:extLst>
      <p:ext uri="{BB962C8B-B14F-4D97-AF65-F5344CB8AC3E}">
        <p14:creationId xmlns:p14="http://schemas.microsoft.com/office/powerpoint/2010/main" val="24048813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624B7-D029-F42B-1835-BE5DFBDF6B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C3DB1A-3917-F18E-7C37-937DA3F225FE}"/>
              </a:ext>
            </a:extLst>
          </p:cNvPr>
          <p:cNvSpPr>
            <a:spLocks noGrp="1"/>
          </p:cNvSpPr>
          <p:nvPr>
            <p:ph type="title"/>
          </p:nvPr>
        </p:nvSpPr>
        <p:spPr>
          <a:xfrm>
            <a:off x="1066800" y="454568"/>
            <a:ext cx="10058400" cy="827315"/>
          </a:xfrm>
        </p:spPr>
        <p:txBody>
          <a:bodyPr/>
          <a:lstStyle/>
          <a:p>
            <a:r>
              <a:rPr lang="en-US"/>
              <a:t>Problems with AI</a:t>
            </a:r>
          </a:p>
        </p:txBody>
      </p:sp>
      <p:sp>
        <p:nvSpPr>
          <p:cNvPr id="3" name="Content Placeholder 2">
            <a:extLst>
              <a:ext uri="{FF2B5EF4-FFF2-40B4-BE49-F238E27FC236}">
                <a16:creationId xmlns:a16="http://schemas.microsoft.com/office/drawing/2014/main" id="{5F12D873-67EB-BC36-BE1C-DF8B11D617FC}"/>
              </a:ext>
            </a:extLst>
          </p:cNvPr>
          <p:cNvSpPr>
            <a:spLocks noGrp="1"/>
          </p:cNvSpPr>
          <p:nvPr>
            <p:ph idx="1"/>
          </p:nvPr>
        </p:nvSpPr>
        <p:spPr>
          <a:xfrm>
            <a:off x="601684" y="1291640"/>
            <a:ext cx="11097490" cy="4743400"/>
          </a:xfrm>
        </p:spPr>
        <p:txBody>
          <a:bodyPr vert="horz" lIns="91440" tIns="45720" rIns="91440" bIns="45720" rtlCol="0" anchor="t">
            <a:normAutofit/>
          </a:bodyPr>
          <a:lstStyle/>
          <a:p>
            <a:r>
              <a:rPr lang="en-US" dirty="0">
                <a:ea typeface="+mn-lt"/>
                <a:cs typeface="+mn-lt"/>
              </a:rPr>
              <a:t>4</a:t>
            </a:r>
            <a:r>
              <a:rPr lang="en-US" dirty="0"/>
              <a:t>. </a:t>
            </a:r>
            <a:r>
              <a:rPr lang="en-US" b="1" dirty="0"/>
              <a:t>Privacy Concerns</a:t>
            </a:r>
            <a:endParaRPr lang="en-US" dirty="0"/>
          </a:p>
          <a:p>
            <a:pPr>
              <a:buClr>
                <a:srgbClr val="262626"/>
              </a:buClr>
            </a:pPr>
            <a:r>
              <a:rPr lang="en-US" dirty="0">
                <a:ea typeface="+mn-lt"/>
                <a:cs typeface="+mn-lt"/>
              </a:rPr>
              <a:t>AI often needs </a:t>
            </a:r>
            <a:r>
              <a:rPr lang="en-US" b="1" dirty="0">
                <a:ea typeface="+mn-lt"/>
                <a:cs typeface="+mn-lt"/>
              </a:rPr>
              <a:t>lots of data</a:t>
            </a:r>
            <a:r>
              <a:rPr lang="en-US" dirty="0">
                <a:ea typeface="+mn-lt"/>
                <a:cs typeface="+mn-lt"/>
              </a:rPr>
              <a:t>, which can mean people’s personal information is collected and used without them knowing.</a:t>
            </a:r>
            <a:endParaRPr lang="en-US" dirty="0"/>
          </a:p>
          <a:p>
            <a:pPr>
              <a:buClr>
                <a:srgbClr val="262626"/>
              </a:buClr>
            </a:pPr>
            <a:endParaRPr lang="en-US"/>
          </a:p>
          <a:p>
            <a:pPr>
              <a:buClr>
                <a:srgbClr val="262626"/>
              </a:buClr>
            </a:pPr>
            <a:r>
              <a:rPr lang="en-US" dirty="0"/>
              <a:t>5. </a:t>
            </a:r>
            <a:r>
              <a:rPr lang="en-US" b="1" dirty="0"/>
              <a:t>Hard to Control</a:t>
            </a:r>
            <a:endParaRPr lang="en-US" dirty="0"/>
          </a:p>
          <a:p>
            <a:pPr>
              <a:buClr>
                <a:srgbClr val="262626"/>
              </a:buClr>
            </a:pPr>
            <a:r>
              <a:rPr lang="en-US" dirty="0">
                <a:ea typeface="+mn-lt"/>
                <a:cs typeface="+mn-lt"/>
              </a:rPr>
              <a:t>Some AI systems are so complex that even the people who made them </a:t>
            </a:r>
            <a:r>
              <a:rPr lang="en-US" b="1" dirty="0">
                <a:ea typeface="+mn-lt"/>
                <a:cs typeface="+mn-lt"/>
              </a:rPr>
              <a:t>can’t fully explain</a:t>
            </a:r>
            <a:r>
              <a:rPr lang="en-US" dirty="0">
                <a:ea typeface="+mn-lt"/>
                <a:cs typeface="+mn-lt"/>
              </a:rPr>
              <a:t> how they work or why they make certain choices.</a:t>
            </a:r>
            <a:endParaRPr lang="en-US" dirty="0"/>
          </a:p>
          <a:p>
            <a:pPr>
              <a:buClr>
                <a:srgbClr val="262626"/>
              </a:buClr>
            </a:pPr>
            <a:endParaRPr lang="en-US"/>
          </a:p>
          <a:p>
            <a:pPr>
              <a:buClr>
                <a:srgbClr val="262626"/>
              </a:buClr>
            </a:pPr>
            <a:r>
              <a:rPr lang="en-US" dirty="0"/>
              <a:t>6. </a:t>
            </a:r>
            <a:r>
              <a:rPr lang="en-US" b="1" dirty="0"/>
              <a:t>Misuse</a:t>
            </a:r>
            <a:endParaRPr lang="en-US" dirty="0"/>
          </a:p>
          <a:p>
            <a:pPr>
              <a:buClr>
                <a:srgbClr val="262626"/>
              </a:buClr>
            </a:pPr>
            <a:r>
              <a:rPr lang="en-US" dirty="0">
                <a:ea typeface="+mn-lt"/>
                <a:cs typeface="+mn-lt"/>
              </a:rPr>
              <a:t>AI can be used for </a:t>
            </a:r>
            <a:r>
              <a:rPr lang="en-US" b="1" dirty="0">
                <a:ea typeface="+mn-lt"/>
                <a:cs typeface="+mn-lt"/>
              </a:rPr>
              <a:t>bad purposes</a:t>
            </a:r>
            <a:r>
              <a:rPr lang="en-US" dirty="0">
                <a:ea typeface="+mn-lt"/>
                <a:cs typeface="+mn-lt"/>
              </a:rPr>
              <a:t>, like fake videos (deepfakes), hacking, or spreading lies.</a:t>
            </a:r>
            <a:endParaRPr lang="en-US" dirty="0"/>
          </a:p>
          <a:p>
            <a:pPr>
              <a:buClr>
                <a:srgbClr val="262626"/>
              </a:buClr>
            </a:pPr>
            <a:endParaRPr lang="en-US" dirty="0"/>
          </a:p>
          <a:p>
            <a:pPr>
              <a:buClr>
                <a:srgbClr val="262626"/>
              </a:buClr>
            </a:pPr>
            <a:endParaRPr lang="en-US" dirty="0"/>
          </a:p>
        </p:txBody>
      </p:sp>
    </p:spTree>
    <p:extLst>
      <p:ext uri="{BB962C8B-B14F-4D97-AF65-F5344CB8AC3E}">
        <p14:creationId xmlns:p14="http://schemas.microsoft.com/office/powerpoint/2010/main" val="3563567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200" y="571501"/>
            <a:ext cx="5257800" cy="984583"/>
          </a:xfrm>
        </p:spPr>
        <p:txBody>
          <a:bodyPr>
            <a:normAutofit fontScale="90000"/>
          </a:bodyPr>
          <a:lstStyle/>
          <a:p>
            <a:r>
              <a:rPr lang="en-IE" b="1" dirty="0"/>
              <a:t>The World Wide Web</a:t>
            </a:r>
            <a:endParaRPr lang="en-IE" sz="3400" dirty="0"/>
          </a:p>
        </p:txBody>
      </p:sp>
      <p:sp>
        <p:nvSpPr>
          <p:cNvPr id="8" name="TextBox 7">
            <a:extLst>
              <a:ext uri="{FF2B5EF4-FFF2-40B4-BE49-F238E27FC236}">
                <a16:creationId xmlns:a16="http://schemas.microsoft.com/office/drawing/2014/main" id="{BE233975-00D5-4D3D-AB8B-31515E1C348C}"/>
              </a:ext>
            </a:extLst>
          </p:cNvPr>
          <p:cNvSpPr txBox="1"/>
          <p:nvPr/>
        </p:nvSpPr>
        <p:spPr>
          <a:xfrm>
            <a:off x="838200" y="1714503"/>
            <a:ext cx="10515600" cy="430887"/>
          </a:xfrm>
          <a:prstGeom prst="rect">
            <a:avLst/>
          </a:prstGeom>
          <a:noFill/>
        </p:spPr>
        <p:txBody>
          <a:bodyPr wrap="square" rtlCol="0">
            <a:spAutoFit/>
          </a:bodyPr>
          <a:lstStyle/>
          <a:p>
            <a:r>
              <a:rPr lang="en-IE" sz="2200" dirty="0"/>
              <a:t>The World Wide Web (WWW) is an application that runs on the Internet.</a:t>
            </a:r>
          </a:p>
        </p:txBody>
      </p:sp>
      <p:sp>
        <p:nvSpPr>
          <p:cNvPr id="2" name="TextBox 1">
            <a:extLst>
              <a:ext uri="{FF2B5EF4-FFF2-40B4-BE49-F238E27FC236}">
                <a16:creationId xmlns:a16="http://schemas.microsoft.com/office/drawing/2014/main" id="{E187311E-A2B9-41E8-832C-E8B7F3EA2918}"/>
              </a:ext>
            </a:extLst>
          </p:cNvPr>
          <p:cNvSpPr txBox="1"/>
          <p:nvPr/>
        </p:nvSpPr>
        <p:spPr>
          <a:xfrm>
            <a:off x="838200" y="2303809"/>
            <a:ext cx="10515600" cy="769441"/>
          </a:xfrm>
          <a:prstGeom prst="rect">
            <a:avLst/>
          </a:prstGeom>
          <a:noFill/>
        </p:spPr>
        <p:txBody>
          <a:bodyPr wrap="square" rtlCol="0">
            <a:spAutoFit/>
          </a:bodyPr>
          <a:lstStyle/>
          <a:p>
            <a:r>
              <a:rPr lang="en-IE" sz="2200" dirty="0"/>
              <a:t>There are many applications and protocols operating on the Internet that provide the services we use every second of every day.</a:t>
            </a:r>
          </a:p>
        </p:txBody>
      </p:sp>
      <p:graphicFrame>
        <p:nvGraphicFramePr>
          <p:cNvPr id="11" name="Table 12">
            <a:extLst>
              <a:ext uri="{FF2B5EF4-FFF2-40B4-BE49-F238E27FC236}">
                <a16:creationId xmlns:a16="http://schemas.microsoft.com/office/drawing/2014/main" id="{FE7523E0-B4A0-403D-A6F1-2E48B9B8AF11}"/>
              </a:ext>
            </a:extLst>
          </p:cNvPr>
          <p:cNvGraphicFramePr>
            <a:graphicFrameLocks noGrp="1"/>
          </p:cNvGraphicFramePr>
          <p:nvPr/>
        </p:nvGraphicFramePr>
        <p:xfrm>
          <a:off x="2348883" y="3358399"/>
          <a:ext cx="7494234" cy="1531644"/>
        </p:xfrm>
        <a:graphic>
          <a:graphicData uri="http://schemas.openxmlformats.org/drawingml/2006/table">
            <a:tbl>
              <a:tblPr firstRow="1" bandRow="1">
                <a:tableStyleId>{5C22544A-7EE6-4342-B048-85BDC9FD1C3A}</a:tableStyleId>
              </a:tblPr>
              <a:tblGrid>
                <a:gridCol w="3747117">
                  <a:extLst>
                    <a:ext uri="{9D8B030D-6E8A-4147-A177-3AD203B41FA5}">
                      <a16:colId xmlns:a16="http://schemas.microsoft.com/office/drawing/2014/main" val="758722168"/>
                    </a:ext>
                  </a:extLst>
                </a:gridCol>
                <a:gridCol w="3747117">
                  <a:extLst>
                    <a:ext uri="{9D8B030D-6E8A-4147-A177-3AD203B41FA5}">
                      <a16:colId xmlns:a16="http://schemas.microsoft.com/office/drawing/2014/main" val="4180702238"/>
                    </a:ext>
                  </a:extLst>
                </a:gridCol>
              </a:tblGrid>
              <a:tr h="370840">
                <a:tc>
                  <a:txBody>
                    <a:bodyPr/>
                    <a:lstStyle/>
                    <a:p>
                      <a:pPr algn="ctr"/>
                      <a:r>
                        <a:rPr lang="en-IE" b="1" dirty="0">
                          <a:solidFill>
                            <a:schemeClr val="tx1"/>
                          </a:solidFill>
                        </a:rPr>
                        <a:t>HTTP</a:t>
                      </a:r>
                    </a:p>
                  </a:txBody>
                  <a:tcPr>
                    <a:noFill/>
                  </a:tcPr>
                </a:tc>
                <a:tc>
                  <a:txBody>
                    <a:bodyPr/>
                    <a:lstStyle/>
                    <a:p>
                      <a:pPr algn="ctr"/>
                      <a:r>
                        <a:rPr lang="en-IE" b="1" dirty="0">
                          <a:solidFill>
                            <a:schemeClr val="tx1"/>
                          </a:solidFill>
                        </a:rPr>
                        <a:t>HTML</a:t>
                      </a:r>
                    </a:p>
                  </a:txBody>
                  <a:tcPr>
                    <a:noFill/>
                  </a:tcPr>
                </a:tc>
                <a:extLst>
                  <a:ext uri="{0D108BD9-81ED-4DB2-BD59-A6C34878D82A}">
                    <a16:rowId xmlns:a16="http://schemas.microsoft.com/office/drawing/2014/main" val="2858270560"/>
                  </a:ext>
                </a:extLst>
              </a:tr>
              <a:tr h="419124">
                <a:tc>
                  <a:txBody>
                    <a:bodyPr/>
                    <a:lstStyle/>
                    <a:p>
                      <a:pPr algn="ctr"/>
                      <a:r>
                        <a:rPr lang="en-IE" b="1" dirty="0">
                          <a:solidFill>
                            <a:schemeClr val="tx1"/>
                          </a:solidFill>
                        </a:rPr>
                        <a:t>URL</a:t>
                      </a:r>
                    </a:p>
                  </a:txBody>
                  <a:tcPr>
                    <a:noFill/>
                  </a:tcPr>
                </a:tc>
                <a:tc>
                  <a:txBody>
                    <a:bodyPr/>
                    <a:lstStyle/>
                    <a:p>
                      <a:pPr algn="ctr"/>
                      <a:r>
                        <a:rPr lang="en-IE" b="1" dirty="0">
                          <a:solidFill>
                            <a:schemeClr val="tx1"/>
                          </a:solidFill>
                        </a:rPr>
                        <a:t>CSS</a:t>
                      </a:r>
                    </a:p>
                  </a:txBody>
                  <a:tcPr>
                    <a:noFill/>
                  </a:tcPr>
                </a:tc>
                <a:extLst>
                  <a:ext uri="{0D108BD9-81ED-4DB2-BD59-A6C34878D82A}">
                    <a16:rowId xmlns:a16="http://schemas.microsoft.com/office/drawing/2014/main" val="4067823563"/>
                  </a:ext>
                </a:extLst>
              </a:tr>
              <a:tr h="370840">
                <a:tc>
                  <a:txBody>
                    <a:bodyPr/>
                    <a:lstStyle/>
                    <a:p>
                      <a:pPr algn="ctr"/>
                      <a:r>
                        <a:rPr lang="en-IE" b="1" dirty="0">
                          <a:solidFill>
                            <a:schemeClr val="tx1"/>
                          </a:solidFill>
                        </a:rPr>
                        <a:t>DNS</a:t>
                      </a:r>
                    </a:p>
                  </a:txBody>
                  <a:tcPr>
                    <a:noFill/>
                  </a:tcPr>
                </a:tc>
                <a:tc>
                  <a:txBody>
                    <a:bodyPr/>
                    <a:lstStyle/>
                    <a:p>
                      <a:pPr algn="ctr"/>
                      <a:r>
                        <a:rPr lang="en-IE" b="1" dirty="0" err="1">
                          <a:solidFill>
                            <a:schemeClr val="tx1"/>
                          </a:solidFill>
                        </a:rPr>
                        <a:t>Javascript</a:t>
                      </a:r>
                      <a:endParaRPr lang="en-IE" b="1" dirty="0">
                        <a:solidFill>
                          <a:schemeClr val="tx1"/>
                        </a:solidFill>
                      </a:endParaRPr>
                    </a:p>
                  </a:txBody>
                  <a:tcPr>
                    <a:noFill/>
                  </a:tcPr>
                </a:tc>
                <a:extLst>
                  <a:ext uri="{0D108BD9-81ED-4DB2-BD59-A6C34878D82A}">
                    <a16:rowId xmlns:a16="http://schemas.microsoft.com/office/drawing/2014/main" val="3955269316"/>
                  </a:ext>
                </a:extLst>
              </a:tr>
              <a:tr h="370840">
                <a:tc>
                  <a:txBody>
                    <a:bodyPr/>
                    <a:lstStyle/>
                    <a:p>
                      <a:pPr algn="ctr"/>
                      <a:r>
                        <a:rPr lang="en-IE" b="1" dirty="0">
                          <a:solidFill>
                            <a:schemeClr val="tx1"/>
                          </a:solidFill>
                        </a:rPr>
                        <a:t>FTP</a:t>
                      </a:r>
                    </a:p>
                  </a:txBody>
                  <a:tcPr>
                    <a:noFill/>
                  </a:tcPr>
                </a:tc>
                <a:tc>
                  <a:txBody>
                    <a:bodyPr/>
                    <a:lstStyle/>
                    <a:p>
                      <a:pPr algn="ctr"/>
                      <a:r>
                        <a:rPr lang="en-IE" b="1" dirty="0">
                          <a:solidFill>
                            <a:schemeClr val="tx1"/>
                          </a:solidFill>
                        </a:rPr>
                        <a:t>Email</a:t>
                      </a:r>
                    </a:p>
                  </a:txBody>
                  <a:tcPr>
                    <a:noFill/>
                  </a:tcPr>
                </a:tc>
                <a:extLst>
                  <a:ext uri="{0D108BD9-81ED-4DB2-BD59-A6C34878D82A}">
                    <a16:rowId xmlns:a16="http://schemas.microsoft.com/office/drawing/2014/main" val="4285870354"/>
                  </a:ext>
                </a:extLst>
              </a:tr>
            </a:tbl>
          </a:graphicData>
        </a:graphic>
      </p:graphicFrame>
    </p:spTree>
    <p:extLst>
      <p:ext uri="{BB962C8B-B14F-4D97-AF65-F5344CB8AC3E}">
        <p14:creationId xmlns:p14="http://schemas.microsoft.com/office/powerpoint/2010/main" val="2560748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742950" y="158419"/>
            <a:ext cx="9486272" cy="984583"/>
          </a:xfrm>
        </p:spPr>
        <p:txBody>
          <a:bodyPr>
            <a:normAutofit/>
          </a:bodyPr>
          <a:lstStyle/>
          <a:p>
            <a:r>
              <a:rPr lang="en-IE" b="1" dirty="0"/>
              <a:t>The World Wide Web</a:t>
            </a:r>
            <a:endParaRPr lang="en-IE" sz="3400" dirty="0"/>
          </a:p>
        </p:txBody>
      </p:sp>
      <p:sp>
        <p:nvSpPr>
          <p:cNvPr id="8" name="TextBox 7">
            <a:extLst>
              <a:ext uri="{FF2B5EF4-FFF2-40B4-BE49-F238E27FC236}">
                <a16:creationId xmlns:a16="http://schemas.microsoft.com/office/drawing/2014/main" id="{BE233975-00D5-4D3D-AB8B-31515E1C348C}"/>
              </a:ext>
            </a:extLst>
          </p:cNvPr>
          <p:cNvSpPr txBox="1"/>
          <p:nvPr/>
        </p:nvSpPr>
        <p:spPr>
          <a:xfrm>
            <a:off x="838200" y="1143002"/>
            <a:ext cx="10515600" cy="5262979"/>
          </a:xfrm>
          <a:prstGeom prst="rect">
            <a:avLst/>
          </a:prstGeom>
          <a:noFill/>
        </p:spPr>
        <p:txBody>
          <a:bodyPr wrap="square" rtlCol="0">
            <a:spAutoFit/>
          </a:bodyPr>
          <a:lstStyle/>
          <a:p>
            <a:r>
              <a:rPr lang="en-IE" sz="2400" dirty="0"/>
              <a:t>The World Wide Web (WWW) uses the Internet as a transmission medium. Without the Internet, the Web wouldn’t work.</a:t>
            </a:r>
          </a:p>
          <a:p>
            <a:endParaRPr lang="en-IE" sz="2400" dirty="0"/>
          </a:p>
          <a:p>
            <a:r>
              <a:rPr lang="en-IE" sz="2400" dirty="0"/>
              <a:t>The web was invented by Tim Berners-Lee in 1989. He created a way of putting websites onto the Internet. All these websites together are what is </a:t>
            </a:r>
            <a:r>
              <a:rPr lang="en-IE" sz="2000" dirty="0"/>
              <a:t>known</a:t>
            </a:r>
            <a:r>
              <a:rPr lang="en-IE" sz="2400" dirty="0"/>
              <a:t> as the World Wide Web.</a:t>
            </a:r>
          </a:p>
          <a:p>
            <a:endParaRPr lang="en-IE" sz="2400" dirty="0"/>
          </a:p>
          <a:p>
            <a:r>
              <a:rPr lang="en-IE" sz="2400" dirty="0"/>
              <a:t>Think of the Web as a vast collection of documents (often HTML that represent web sites) with links to each other.</a:t>
            </a:r>
          </a:p>
          <a:p>
            <a:endParaRPr lang="en-IE" sz="2400" dirty="0"/>
          </a:p>
          <a:p>
            <a:r>
              <a:rPr lang="en-IE" sz="2400" dirty="0"/>
              <a:t>The web is only one use of the Internet. Other uses are email, instant messaging, streaming services etc</a:t>
            </a:r>
          </a:p>
          <a:p>
            <a:endParaRPr lang="en-IE" sz="2400" dirty="0"/>
          </a:p>
          <a:p>
            <a:endParaRPr lang="en-IE" sz="2400" dirty="0"/>
          </a:p>
        </p:txBody>
      </p:sp>
      <p:sp>
        <p:nvSpPr>
          <p:cNvPr id="2" name="TextBox 1">
            <a:extLst>
              <a:ext uri="{FF2B5EF4-FFF2-40B4-BE49-F238E27FC236}">
                <a16:creationId xmlns:a16="http://schemas.microsoft.com/office/drawing/2014/main" id="{E187311E-A2B9-41E8-832C-E8B7F3EA2918}"/>
              </a:ext>
            </a:extLst>
          </p:cNvPr>
          <p:cNvSpPr txBox="1"/>
          <p:nvPr/>
        </p:nvSpPr>
        <p:spPr>
          <a:xfrm>
            <a:off x="838200" y="2303809"/>
            <a:ext cx="10515600" cy="430887"/>
          </a:xfrm>
          <a:prstGeom prst="rect">
            <a:avLst/>
          </a:prstGeom>
          <a:noFill/>
        </p:spPr>
        <p:txBody>
          <a:bodyPr wrap="square" rtlCol="0">
            <a:spAutoFit/>
          </a:bodyPr>
          <a:lstStyle/>
          <a:p>
            <a:endParaRPr lang="en-IE" sz="2200" dirty="0"/>
          </a:p>
        </p:txBody>
      </p:sp>
    </p:spTree>
    <p:extLst>
      <p:ext uri="{BB962C8B-B14F-4D97-AF65-F5344CB8AC3E}">
        <p14:creationId xmlns:p14="http://schemas.microsoft.com/office/powerpoint/2010/main" val="393641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200" y="571501"/>
            <a:ext cx="6300536" cy="984583"/>
          </a:xfrm>
        </p:spPr>
        <p:txBody>
          <a:bodyPr>
            <a:normAutofit fontScale="90000"/>
          </a:bodyPr>
          <a:lstStyle/>
          <a:p>
            <a:r>
              <a:rPr lang="en-IE" b="1" dirty="0"/>
              <a:t>Client Server Relationships</a:t>
            </a:r>
            <a:endParaRPr lang="en-US" dirty="0"/>
          </a:p>
        </p:txBody>
      </p:sp>
      <p:sp>
        <p:nvSpPr>
          <p:cNvPr id="3" name="TextBox 2">
            <a:extLst>
              <a:ext uri="{FF2B5EF4-FFF2-40B4-BE49-F238E27FC236}">
                <a16:creationId xmlns:a16="http://schemas.microsoft.com/office/drawing/2014/main" id="{6BCE7EA9-B401-4FFF-B5D0-B0C213869C0D}"/>
              </a:ext>
            </a:extLst>
          </p:cNvPr>
          <p:cNvSpPr txBox="1"/>
          <p:nvPr/>
        </p:nvSpPr>
        <p:spPr>
          <a:xfrm>
            <a:off x="87924" y="1650326"/>
            <a:ext cx="8687222" cy="5262979"/>
          </a:xfrm>
          <a:prstGeom prst="rect">
            <a:avLst/>
          </a:prstGeom>
          <a:noFill/>
        </p:spPr>
        <p:txBody>
          <a:bodyPr wrap="square" lIns="91440" tIns="45720" rIns="91440" bIns="45720" rtlCol="0" anchor="t">
            <a:spAutoFit/>
          </a:bodyPr>
          <a:lstStyle/>
          <a:p>
            <a:pPr marL="342900" indent="-342900">
              <a:buFont typeface="Arial" panose="020B0604020202020204" pitchFamily="34" charset="0"/>
              <a:buChar char="•"/>
            </a:pPr>
            <a:r>
              <a:rPr lang="en-IE" sz="2400" dirty="0">
                <a:cs typeface="Calibri" panose="020F0502020204030204"/>
              </a:rPr>
              <a:t>When you visit a web page, your computer (the client) issues a request that eventually makes its way to the appropriate server.</a:t>
            </a:r>
          </a:p>
          <a:p>
            <a:pPr marL="342900" indent="-342900">
              <a:buFont typeface="Arial" panose="020B0604020202020204" pitchFamily="34" charset="0"/>
              <a:buChar char="•"/>
            </a:pPr>
            <a:endParaRPr lang="en-IE" sz="2400" dirty="0">
              <a:cs typeface="Calibri" panose="020F0502020204030204"/>
            </a:endParaRPr>
          </a:p>
          <a:p>
            <a:pPr marL="342900" indent="-342900">
              <a:buFont typeface="Arial" panose="020B0604020202020204" pitchFamily="34" charset="0"/>
              <a:buChar char="•"/>
            </a:pPr>
            <a:r>
              <a:rPr lang="en-IE" sz="2400" dirty="0">
                <a:cs typeface="Calibri" panose="020F0502020204030204"/>
              </a:rPr>
              <a:t>The server is a computer that provides resources or services to other computers.</a:t>
            </a:r>
          </a:p>
          <a:p>
            <a:pPr marL="342900" indent="-342900">
              <a:buFont typeface="Arial" panose="020B0604020202020204" pitchFamily="34" charset="0"/>
              <a:buChar char="•"/>
            </a:pPr>
            <a:endParaRPr lang="en-IE" sz="2400" dirty="0">
              <a:cs typeface="Calibri" panose="020F0502020204030204"/>
            </a:endParaRPr>
          </a:p>
          <a:p>
            <a:pPr marL="342900" indent="-342900">
              <a:buFont typeface="Arial" panose="020B0604020202020204" pitchFamily="34" charset="0"/>
              <a:buChar char="•"/>
            </a:pPr>
            <a:r>
              <a:rPr lang="en-IE" sz="2400" dirty="0">
                <a:cs typeface="Calibri" panose="020F0502020204030204"/>
              </a:rPr>
              <a:t>The server then carries out that request and the information representing the webpage/resources is transmitted back to your computer(the client)</a:t>
            </a:r>
          </a:p>
          <a:p>
            <a:pPr marL="342900" indent="-342900">
              <a:buFont typeface="Arial" panose="020B0604020202020204" pitchFamily="34" charset="0"/>
              <a:buChar char="•"/>
            </a:pPr>
            <a:endParaRPr lang="en-IE" sz="2400" dirty="0">
              <a:cs typeface="Calibri" panose="020F0502020204030204"/>
            </a:endParaRPr>
          </a:p>
          <a:p>
            <a:pPr marL="342900" indent="-342900">
              <a:buFont typeface="Arial" panose="020B0604020202020204" pitchFamily="34" charset="0"/>
              <a:buChar char="•"/>
            </a:pPr>
            <a:r>
              <a:rPr lang="en-IE" sz="2400" dirty="0">
                <a:cs typeface="Calibri" panose="020F0502020204030204"/>
              </a:rPr>
              <a:t>Your browser then renders the information received into the website you see.</a:t>
            </a:r>
          </a:p>
          <a:p>
            <a:pPr marL="342900" indent="-342900">
              <a:buFont typeface="Arial" panose="020B0604020202020204" pitchFamily="34" charset="0"/>
              <a:buChar char="•"/>
            </a:pPr>
            <a:endParaRPr lang="en-IE" sz="2400" dirty="0">
              <a:cs typeface="Calibri" panose="020F0502020204030204"/>
            </a:endParaRPr>
          </a:p>
          <a:p>
            <a:endParaRPr lang="en-IE" sz="2400" dirty="0">
              <a:cs typeface="Calibri" panose="020F0502020204030204"/>
            </a:endParaRPr>
          </a:p>
        </p:txBody>
      </p:sp>
      <p:pic>
        <p:nvPicPr>
          <p:cNvPr id="3074" name="Picture 2" descr="Client–server model - Wikipedia">
            <a:extLst>
              <a:ext uri="{FF2B5EF4-FFF2-40B4-BE49-F238E27FC236}">
                <a16:creationId xmlns:a16="http://schemas.microsoft.com/office/drawing/2014/main" id="{31D868D6-2602-423F-8229-010BED4E57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26587" y="2403936"/>
            <a:ext cx="4265413" cy="2559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6892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200" y="79209"/>
            <a:ext cx="9391022" cy="984583"/>
          </a:xfrm>
        </p:spPr>
        <p:txBody>
          <a:bodyPr>
            <a:normAutofit/>
          </a:bodyPr>
          <a:lstStyle/>
          <a:p>
            <a:r>
              <a:rPr lang="en-IE" b="1" dirty="0"/>
              <a:t>Client Server Relationships</a:t>
            </a:r>
            <a:endParaRPr lang="en-US" dirty="0"/>
          </a:p>
        </p:txBody>
      </p:sp>
      <p:sp>
        <p:nvSpPr>
          <p:cNvPr id="3" name="TextBox 2">
            <a:extLst>
              <a:ext uri="{FF2B5EF4-FFF2-40B4-BE49-F238E27FC236}">
                <a16:creationId xmlns:a16="http://schemas.microsoft.com/office/drawing/2014/main" id="{6BCE7EA9-B401-4FFF-B5D0-B0C213869C0D}"/>
              </a:ext>
            </a:extLst>
          </p:cNvPr>
          <p:cNvSpPr txBox="1"/>
          <p:nvPr/>
        </p:nvSpPr>
        <p:spPr>
          <a:xfrm>
            <a:off x="384864" y="1143002"/>
            <a:ext cx="7936945" cy="5632311"/>
          </a:xfrm>
          <a:prstGeom prst="rect">
            <a:avLst/>
          </a:prstGeom>
          <a:noFill/>
        </p:spPr>
        <p:txBody>
          <a:bodyPr wrap="square" lIns="91440" tIns="45720" rIns="91440" bIns="45720" rtlCol="0" anchor="t">
            <a:spAutoFit/>
          </a:bodyPr>
          <a:lstStyle/>
          <a:p>
            <a:pPr marL="342900" indent="-342900">
              <a:buFont typeface="Arial" panose="020B0604020202020204" pitchFamily="34" charset="0"/>
              <a:buChar char="•"/>
            </a:pPr>
            <a:r>
              <a:rPr lang="en-IE" sz="2400" b="1" dirty="0"/>
              <a:t>Client - Server Model</a:t>
            </a:r>
            <a:endParaRPr lang="en-IE" sz="2400" dirty="0"/>
          </a:p>
          <a:p>
            <a:endParaRPr lang="en-IE" sz="2400" dirty="0"/>
          </a:p>
          <a:p>
            <a:pPr marL="342900" indent="-342900">
              <a:buFont typeface="Arial" panose="020B0604020202020204" pitchFamily="34" charset="0"/>
              <a:buChar char="•"/>
            </a:pPr>
            <a:r>
              <a:rPr lang="en-IE" sz="2400" dirty="0"/>
              <a:t>The WWW application uses the client-server model to communicate.</a:t>
            </a:r>
            <a:endParaRPr lang="en-IE" sz="2400" dirty="0">
              <a:cs typeface="Calibri" panose="020F0502020204030204"/>
            </a:endParaRPr>
          </a:p>
          <a:p>
            <a:endParaRPr lang="en-IE" sz="2400" dirty="0">
              <a:cs typeface="Calibri" panose="020F0502020204030204"/>
            </a:endParaRPr>
          </a:p>
          <a:p>
            <a:pPr marL="342900" indent="-342900">
              <a:buFont typeface="Arial" panose="020B0604020202020204" pitchFamily="34" charset="0"/>
              <a:buChar char="•"/>
            </a:pPr>
            <a:r>
              <a:rPr lang="en-IE" sz="2400" dirty="0"/>
              <a:t>There are two sides in this model:</a:t>
            </a:r>
            <a:endParaRPr lang="en-IE" sz="2400" dirty="0">
              <a:cs typeface="Calibri" panose="020F0502020204030204"/>
            </a:endParaRPr>
          </a:p>
          <a:p>
            <a:pPr lvl="1"/>
            <a:r>
              <a:rPr lang="en-IE" sz="2400" b="1" dirty="0"/>
              <a:t>Server</a:t>
            </a:r>
            <a:r>
              <a:rPr lang="en-IE" sz="2400" dirty="0"/>
              <a:t> (a device where data is stored)</a:t>
            </a:r>
            <a:endParaRPr lang="en-IE" sz="2400" dirty="0">
              <a:cs typeface="Calibri" panose="020F0502020204030204"/>
            </a:endParaRPr>
          </a:p>
          <a:p>
            <a:pPr marL="800100" lvl="1" indent="-342900">
              <a:buFont typeface="Arial" panose="020B0604020202020204" pitchFamily="34" charset="0"/>
              <a:buChar char="•"/>
            </a:pPr>
            <a:r>
              <a:rPr lang="en-IE" sz="2400" dirty="0"/>
              <a:t>Web Server</a:t>
            </a:r>
            <a:endParaRPr lang="en-IE" sz="2400" dirty="0">
              <a:cs typeface="Calibri" panose="020F0502020204030204"/>
            </a:endParaRPr>
          </a:p>
          <a:p>
            <a:pPr marL="800100" lvl="1" indent="-342900">
              <a:buFont typeface="Arial" panose="020B0604020202020204" pitchFamily="34" charset="0"/>
              <a:buChar char="•"/>
            </a:pPr>
            <a:r>
              <a:rPr lang="en-IE" sz="2400" dirty="0"/>
              <a:t>Email Server</a:t>
            </a:r>
            <a:endParaRPr lang="en-IE" sz="2400" dirty="0">
              <a:cs typeface="Calibri" panose="020F0502020204030204"/>
            </a:endParaRPr>
          </a:p>
          <a:p>
            <a:pPr lvl="2"/>
            <a:endParaRPr lang="en-IE" sz="2400" dirty="0">
              <a:cs typeface="Calibri" panose="020F0502020204030204"/>
            </a:endParaRPr>
          </a:p>
          <a:p>
            <a:pPr lvl="1"/>
            <a:r>
              <a:rPr lang="en-IE" sz="2400" b="1" dirty="0"/>
              <a:t>Client</a:t>
            </a:r>
            <a:r>
              <a:rPr lang="en-IE" sz="2400" dirty="0"/>
              <a:t> (the applications on our phones, tablets &amp; computers)</a:t>
            </a:r>
            <a:endParaRPr lang="en-IE" sz="2400" dirty="0">
              <a:cs typeface="Calibri" panose="020F0502020204030204"/>
            </a:endParaRPr>
          </a:p>
          <a:p>
            <a:pPr marL="800100" lvl="1" indent="-342900">
              <a:buFont typeface="Arial" panose="020B0604020202020204" pitchFamily="34" charset="0"/>
              <a:buChar char="•"/>
            </a:pPr>
            <a:r>
              <a:rPr lang="en-IE" sz="2400" dirty="0"/>
              <a:t>Internet Browser</a:t>
            </a:r>
            <a:endParaRPr lang="en-IE" sz="2400" dirty="0">
              <a:cs typeface="Calibri" panose="020F0502020204030204"/>
            </a:endParaRPr>
          </a:p>
          <a:p>
            <a:pPr marL="800100" lvl="1" indent="-342900">
              <a:buFont typeface="Arial" panose="020B0604020202020204" pitchFamily="34" charset="0"/>
              <a:buChar char="•"/>
            </a:pPr>
            <a:r>
              <a:rPr lang="en-IE" sz="2400" dirty="0"/>
              <a:t>Email Application</a:t>
            </a:r>
            <a:endParaRPr lang="en-IE" sz="2400" dirty="0">
              <a:cs typeface="Calibri" panose="020F0502020204030204"/>
            </a:endParaRPr>
          </a:p>
          <a:p>
            <a:endParaRPr lang="en-IE" sz="2400" dirty="0">
              <a:cs typeface="Calibri" panose="020F0502020204030204"/>
            </a:endParaRPr>
          </a:p>
        </p:txBody>
      </p:sp>
      <p:pic>
        <p:nvPicPr>
          <p:cNvPr id="3074" name="Picture 2" descr="Client–server model - Wikipedia">
            <a:extLst>
              <a:ext uri="{FF2B5EF4-FFF2-40B4-BE49-F238E27FC236}">
                <a16:creationId xmlns:a16="http://schemas.microsoft.com/office/drawing/2014/main" id="{31D868D6-2602-423F-8229-010BED4E57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8664" y="2326041"/>
            <a:ext cx="4265413" cy="2559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9750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838199" y="79209"/>
            <a:ext cx="9591989" cy="984583"/>
          </a:xfrm>
        </p:spPr>
        <p:txBody>
          <a:bodyPr>
            <a:normAutofit/>
          </a:bodyPr>
          <a:lstStyle/>
          <a:p>
            <a:r>
              <a:rPr lang="en-IE" b="1" dirty="0"/>
              <a:t>Client Server Relationships</a:t>
            </a:r>
            <a:endParaRPr lang="en-US" dirty="0"/>
          </a:p>
        </p:txBody>
      </p:sp>
      <p:sp>
        <p:nvSpPr>
          <p:cNvPr id="3" name="TextBox 2">
            <a:extLst>
              <a:ext uri="{FF2B5EF4-FFF2-40B4-BE49-F238E27FC236}">
                <a16:creationId xmlns:a16="http://schemas.microsoft.com/office/drawing/2014/main" id="{6BCE7EA9-B401-4FFF-B5D0-B0C213869C0D}"/>
              </a:ext>
            </a:extLst>
          </p:cNvPr>
          <p:cNvSpPr txBox="1"/>
          <p:nvPr/>
        </p:nvSpPr>
        <p:spPr>
          <a:xfrm>
            <a:off x="384864" y="1143002"/>
            <a:ext cx="7644711" cy="5632311"/>
          </a:xfrm>
          <a:prstGeom prst="rect">
            <a:avLst/>
          </a:prstGeom>
          <a:noFill/>
        </p:spPr>
        <p:txBody>
          <a:bodyPr wrap="square" lIns="91440" tIns="45720" rIns="91440" bIns="45720" rtlCol="0" anchor="t">
            <a:spAutoFit/>
          </a:bodyPr>
          <a:lstStyle/>
          <a:p>
            <a:pPr marL="342900" indent="-342900">
              <a:buFont typeface="Arial" panose="020B0604020202020204" pitchFamily="34" charset="0"/>
              <a:buChar char="•"/>
            </a:pPr>
            <a:r>
              <a:rPr lang="en-IE" sz="2400" b="1" dirty="0"/>
              <a:t>Client - Server Model</a:t>
            </a:r>
          </a:p>
          <a:p>
            <a:pPr marL="342900" indent="-342900">
              <a:buFont typeface="Arial" panose="020B0604020202020204" pitchFamily="34" charset="0"/>
              <a:buChar char="•"/>
            </a:pPr>
            <a:endParaRPr lang="en-IE" sz="2400" dirty="0"/>
          </a:p>
          <a:p>
            <a:r>
              <a:rPr lang="en-IE" sz="2400" dirty="0">
                <a:cs typeface="Calibri" panose="020F0502020204030204"/>
              </a:rPr>
              <a:t>In general, CLIENTS request the resources or services and servers provide them.</a:t>
            </a:r>
          </a:p>
          <a:p>
            <a:endParaRPr lang="en-IE" sz="2400" dirty="0">
              <a:cs typeface="Calibri" panose="020F0502020204030204"/>
            </a:endParaRPr>
          </a:p>
          <a:p>
            <a:pPr marL="342900" indent="-342900">
              <a:buFontTx/>
              <a:buChar char="-"/>
            </a:pPr>
            <a:r>
              <a:rPr lang="en-IE" sz="2400" dirty="0">
                <a:cs typeface="Calibri" panose="020F0502020204030204"/>
              </a:rPr>
              <a:t>The client-server model is a simple distributed (shared) system. A distributed system is where the workloads required to complete a task are shared between more than one computer. These computers are connected by a network, over which messages re sent in order to complete the required task.</a:t>
            </a:r>
          </a:p>
          <a:p>
            <a:endParaRPr lang="en-IE" sz="2400" dirty="0">
              <a:cs typeface="Calibri" panose="020F0502020204030204"/>
            </a:endParaRPr>
          </a:p>
          <a:p>
            <a:endParaRPr lang="en-IE" sz="2400" dirty="0">
              <a:cs typeface="Calibri" panose="020F0502020204030204"/>
            </a:endParaRPr>
          </a:p>
          <a:p>
            <a:endParaRPr lang="en-IE" sz="2400" dirty="0">
              <a:cs typeface="Calibri" panose="020F0502020204030204"/>
            </a:endParaRPr>
          </a:p>
        </p:txBody>
      </p:sp>
      <p:pic>
        <p:nvPicPr>
          <p:cNvPr id="3074" name="Picture 2" descr="Client–server model - Wikipedia">
            <a:extLst>
              <a:ext uri="{FF2B5EF4-FFF2-40B4-BE49-F238E27FC236}">
                <a16:creationId xmlns:a16="http://schemas.microsoft.com/office/drawing/2014/main" id="{31D868D6-2602-423F-8229-010BED4E57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8664" y="2326041"/>
            <a:ext cx="4265413" cy="2559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4806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30BE86-C9A4-46B4-8BF6-6E738C1F943E}"/>
              </a:ext>
            </a:extLst>
          </p:cNvPr>
          <p:cNvSpPr>
            <a:spLocks noGrp="1"/>
          </p:cNvSpPr>
          <p:nvPr>
            <p:ph type="title"/>
          </p:nvPr>
        </p:nvSpPr>
        <p:spPr>
          <a:xfrm>
            <a:off x="7064082" y="642594"/>
            <a:ext cx="4472921" cy="1371600"/>
          </a:xfrm>
        </p:spPr>
        <p:txBody>
          <a:bodyPr vert="horz" lIns="91440" tIns="45720" rIns="91440" bIns="45720" rtlCol="0" anchor="ctr">
            <a:normAutofit/>
          </a:bodyPr>
          <a:lstStyle/>
          <a:p>
            <a:r>
              <a:rPr lang="en-US" sz="4100" b="1"/>
              <a:t>Communication Protocols</a:t>
            </a:r>
            <a:endParaRPr lang="en-US" sz="4100"/>
          </a:p>
        </p:txBody>
      </p:sp>
      <p:sp useBgFill="1">
        <p:nvSpPr>
          <p:cNvPr id="14" name="Rectangle 13">
            <a:extLst>
              <a:ext uri="{FF2B5EF4-FFF2-40B4-BE49-F238E27FC236}">
                <a16:creationId xmlns:a16="http://schemas.microsoft.com/office/drawing/2014/main" id="{6936D704-5904-42AD-9DA1-E236DCE15D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57945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3F0F216-53D9-40F2-99BB-F960A5F8CF9F}"/>
              </a:ext>
            </a:extLst>
          </p:cNvPr>
          <p:cNvPicPr>
            <a:picLocks noChangeAspect="1"/>
          </p:cNvPicPr>
          <p:nvPr/>
        </p:nvPicPr>
        <p:blipFill>
          <a:blip r:embed="rId2"/>
          <a:stretch>
            <a:fillRect/>
          </a:stretch>
        </p:blipFill>
        <p:spPr>
          <a:xfrm>
            <a:off x="727654" y="2039941"/>
            <a:ext cx="5367165" cy="2790925"/>
          </a:xfrm>
          <a:prstGeom prst="rect">
            <a:avLst/>
          </a:prstGeom>
        </p:spPr>
      </p:pic>
      <p:sp>
        <p:nvSpPr>
          <p:cNvPr id="3" name="TextBox 2">
            <a:extLst>
              <a:ext uri="{FF2B5EF4-FFF2-40B4-BE49-F238E27FC236}">
                <a16:creationId xmlns:a16="http://schemas.microsoft.com/office/drawing/2014/main" id="{6BCE7EA9-B401-4FFF-B5D0-B0C213869C0D}"/>
              </a:ext>
            </a:extLst>
          </p:cNvPr>
          <p:cNvSpPr txBox="1"/>
          <p:nvPr/>
        </p:nvSpPr>
        <p:spPr>
          <a:xfrm>
            <a:off x="6481187" y="2103119"/>
            <a:ext cx="5456255" cy="4217293"/>
          </a:xfrm>
          <a:prstGeom prst="rect">
            <a:avLst/>
          </a:prstGeom>
        </p:spPr>
        <p:txBody>
          <a:bodyPr vert="horz" lIns="91440" tIns="45720" rIns="91440" bIns="45720" rtlCol="0">
            <a:normAutofit/>
          </a:bodyPr>
          <a:lstStyle/>
          <a:p>
            <a:pPr marL="342900" indent="-182880" defTabSz="914400">
              <a:spcAft>
                <a:spcPts val="600"/>
              </a:spcAft>
              <a:buClr>
                <a:schemeClr val="tx1">
                  <a:lumMod val="85000"/>
                  <a:lumOff val="15000"/>
                </a:schemeClr>
              </a:buClr>
              <a:buFont typeface="Garamond" pitchFamily="18" charset="0"/>
              <a:buChar char="◦"/>
            </a:pPr>
            <a:r>
              <a:rPr lang="en-US" sz="2000" dirty="0"/>
              <a:t>A communication protocol is a set of rules describing how to transmit data across a network. This network , can be the internet.</a:t>
            </a:r>
          </a:p>
          <a:p>
            <a:pPr marL="342900" indent="-182880" defTabSz="914400">
              <a:spcAft>
                <a:spcPts val="600"/>
              </a:spcAft>
              <a:buClr>
                <a:schemeClr val="tx1">
                  <a:lumMod val="85000"/>
                  <a:lumOff val="15000"/>
                </a:schemeClr>
              </a:buClr>
              <a:buFont typeface="Garamond" pitchFamily="18" charset="0"/>
              <a:buChar char="◦"/>
            </a:pPr>
            <a:endParaRPr lang="en-US" sz="2000" dirty="0"/>
          </a:p>
          <a:p>
            <a:pPr marL="342900" indent="-182880" defTabSz="914400">
              <a:spcAft>
                <a:spcPts val="600"/>
              </a:spcAft>
              <a:buClr>
                <a:schemeClr val="tx1">
                  <a:lumMod val="85000"/>
                  <a:lumOff val="15000"/>
                </a:schemeClr>
              </a:buClr>
              <a:buFont typeface="Garamond" pitchFamily="18" charset="0"/>
              <a:buChar char="◦"/>
            </a:pPr>
            <a:r>
              <a:rPr lang="en-US" sz="2000" dirty="0"/>
              <a:t>The client server model uses several different protocols, each governing communication in its own protocol </a:t>
            </a:r>
            <a:r>
              <a:rPr lang="en-US" sz="2000" dirty="0">
                <a:highlight>
                  <a:srgbClr val="008080"/>
                </a:highlight>
              </a:rPr>
              <a:t>LAYER</a:t>
            </a:r>
            <a:r>
              <a:rPr lang="en-US" sz="2000" dirty="0"/>
              <a:t> of the network. Without these protocol (set of rules) the client server model would not work.</a:t>
            </a:r>
          </a:p>
        </p:txBody>
      </p:sp>
    </p:spTree>
    <p:extLst>
      <p:ext uri="{BB962C8B-B14F-4D97-AF65-F5344CB8AC3E}">
        <p14:creationId xmlns:p14="http://schemas.microsoft.com/office/powerpoint/2010/main" val="291528584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lcf76f155ced4ddcb4097134ff3c332f xmlns="2a24f1cd-5e3a-428d-a962-0c0266cdec1f">
      <Terms xmlns="http://schemas.microsoft.com/office/infopath/2007/PartnerControls"/>
    </lcf76f155ced4ddcb4097134ff3c332f>
    <_ip_UnifiedCompliancePolicyProperties xmlns="http://schemas.microsoft.com/sharepoint/v3" xsi:nil="true"/>
    <TaxCatchAll xmlns="2522d011-583a-4cec-893b-a3e4ebe7a880"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D59C47FF1BBBD41944C27E755792B60" ma:contentTypeVersion="13" ma:contentTypeDescription="Create a new document." ma:contentTypeScope="" ma:versionID="10712fcb74858acd939241f8f14c3c2a">
  <xsd:schema xmlns:xsd="http://www.w3.org/2001/XMLSchema" xmlns:xs="http://www.w3.org/2001/XMLSchema" xmlns:p="http://schemas.microsoft.com/office/2006/metadata/properties" xmlns:ns1="http://schemas.microsoft.com/sharepoint/v3" xmlns:ns2="2a24f1cd-5e3a-428d-a962-0c0266cdec1f" xmlns:ns3="2522d011-583a-4cec-893b-a3e4ebe7a880" targetNamespace="http://schemas.microsoft.com/office/2006/metadata/properties" ma:root="true" ma:fieldsID="762bbfe59eafa4ea92fb4b763fa075a5" ns1:_="" ns2:_="" ns3:_="">
    <xsd:import namespace="http://schemas.microsoft.com/sharepoint/v3"/>
    <xsd:import namespace="2a24f1cd-5e3a-428d-a962-0c0266cdec1f"/>
    <xsd:import namespace="2522d011-583a-4cec-893b-a3e4ebe7a880"/>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SearchPropertie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a24f1cd-5e3a-428d-a962-0c0266cdec1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712559f9-f71b-4af0-bfaa-ab2f6ccdd4a9"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522d011-583a-4cec-893b-a3e4ebe7a880"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28a40212-ea4a-4620-9c44-1250f1e428a8}" ma:internalName="TaxCatchAll" ma:showField="CatchAllData" ma:web="2522d011-583a-4cec-893b-a3e4ebe7a88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BBF485D-6056-46A7-B2B6-DF8EA46B9515}">
  <ds:schemaRefs>
    <ds:schemaRef ds:uri="http://schemas.microsoft.com/office/2006/metadata/properties"/>
    <ds:schemaRef ds:uri="http://schemas.microsoft.com/office/infopath/2007/PartnerControls"/>
    <ds:schemaRef ds:uri="http://schemas.microsoft.com/sharepoint/v3"/>
    <ds:schemaRef ds:uri="2a24f1cd-5e3a-428d-a962-0c0266cdec1f"/>
    <ds:schemaRef ds:uri="2522d011-583a-4cec-893b-a3e4ebe7a880"/>
  </ds:schemaRefs>
</ds:datastoreItem>
</file>

<file path=customXml/itemProps2.xml><?xml version="1.0" encoding="utf-8"?>
<ds:datastoreItem xmlns:ds="http://schemas.openxmlformats.org/officeDocument/2006/customXml" ds:itemID="{72A1A37A-D5AD-4FD0-B3EF-EA3DDF42130E}">
  <ds:schemaRefs>
    <ds:schemaRef ds:uri="http://schemas.microsoft.com/sharepoint/v3/contenttype/forms"/>
  </ds:schemaRefs>
</ds:datastoreItem>
</file>

<file path=customXml/itemProps3.xml><?xml version="1.0" encoding="utf-8"?>
<ds:datastoreItem xmlns:ds="http://schemas.openxmlformats.org/officeDocument/2006/customXml" ds:itemID="{6245D8FB-19AF-4CB4-B5D7-51F8806305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a24f1cd-5e3a-428d-a962-0c0266cdec1f"/>
    <ds:schemaRef ds:uri="2522d011-583a-4cec-893b-a3e4ebe7a8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TM03457510[[fn=Savon]]</Template>
  <TotalTime>43</TotalTime>
  <Words>2170</Words>
  <Application>Microsoft Office PowerPoint</Application>
  <PresentationFormat>Widescreen</PresentationFormat>
  <Paragraphs>162</Paragraphs>
  <Slides>39</Slides>
  <Notes>0</Notes>
  <HiddenSlides>0</HiddenSlides>
  <MMClips>1</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Savon</vt:lpstr>
      <vt:lpstr>WWW, Internet &amp;Protocols</vt:lpstr>
      <vt:lpstr>The Internet</vt:lpstr>
      <vt:lpstr>The Internet</vt:lpstr>
      <vt:lpstr>The World Wide Web</vt:lpstr>
      <vt:lpstr>The World Wide Web</vt:lpstr>
      <vt:lpstr>Client Server Relationships</vt:lpstr>
      <vt:lpstr>Client Server Relationships</vt:lpstr>
      <vt:lpstr>Client Server Relationships</vt:lpstr>
      <vt:lpstr>Communication Protocols</vt:lpstr>
      <vt:lpstr>TCP / IP Suite of Protocols</vt:lpstr>
      <vt:lpstr>TCP / IP Suite of Protocols</vt:lpstr>
      <vt:lpstr>Communication Protocols</vt:lpstr>
      <vt:lpstr>Exam Questions</vt:lpstr>
      <vt:lpstr>Exam Questions</vt:lpstr>
      <vt:lpstr>Exam Questions</vt:lpstr>
      <vt:lpstr>HTTP (Communication Protocols)</vt:lpstr>
      <vt:lpstr>HTTPS (Communication Protocols)</vt:lpstr>
      <vt:lpstr>TCP (Communication Protocols)</vt:lpstr>
      <vt:lpstr>IP  - Internet protocol (Communication Protocols) -&gt; Network Layer</vt:lpstr>
      <vt:lpstr>WiFi (Communication Protocols) -&gt; Physical Layer</vt:lpstr>
      <vt:lpstr>Recap of TCP/IP Protocol Layers Recap</vt:lpstr>
      <vt:lpstr>Internet Hardware Components</vt:lpstr>
      <vt:lpstr>Cloud Computing</vt:lpstr>
      <vt:lpstr>What are the security threats faced by computer users ?</vt:lpstr>
      <vt:lpstr>What are the security threats faced by computer users ?</vt:lpstr>
      <vt:lpstr>What is Malware ?</vt:lpstr>
      <vt:lpstr>Different Types of Malware ?</vt:lpstr>
      <vt:lpstr>How is malware spread ?</vt:lpstr>
      <vt:lpstr>Malware, how to protect yourself ?</vt:lpstr>
      <vt:lpstr>What is artificial intelligence (AI) ?  </vt:lpstr>
      <vt:lpstr>Different Types of AI </vt:lpstr>
      <vt:lpstr>Simple AI  Vs Machine Learning</vt:lpstr>
      <vt:lpstr>What is Machine Learning</vt:lpstr>
      <vt:lpstr>Types of machine learning </vt:lpstr>
      <vt:lpstr>Types of Machine Learning</vt:lpstr>
      <vt:lpstr>Positives of AI</vt:lpstr>
      <vt:lpstr>Positives of AI</vt:lpstr>
      <vt:lpstr>Problems with AI</vt:lpstr>
      <vt:lpstr>Problems with AI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Pauline Smyth</dc:creator>
  <cp:lastModifiedBy>Pauline Smyth</cp:lastModifiedBy>
  <cp:revision>104</cp:revision>
  <dcterms:created xsi:type="dcterms:W3CDTF">2025-05-06T05:31:57Z</dcterms:created>
  <dcterms:modified xsi:type="dcterms:W3CDTF">2025-05-08T12:24:09Z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0x0101008D59C47FF1BBBD41944C27E755792B60</vt:lpwstr>
  </property>
  <property fmtid="{D5CDD505-2E9C-101B-9397-08002B2CF9AE}" pid="3" name="MediaServiceImageTags">
    <vt:lpwstr/>
  </property>
</Properties>
</file>

<file path=docProps/thumbnail.jpeg>
</file>